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4" r:id="rId5"/>
    <p:sldId id="265" r:id="rId6"/>
    <p:sldId id="266" r:id="rId7"/>
    <p:sldId id="276" r:id="rId8"/>
    <p:sldId id="267" r:id="rId9"/>
    <p:sldId id="269" r:id="rId10"/>
    <p:sldId id="270" r:id="rId11"/>
    <p:sldId id="271" r:id="rId12"/>
    <p:sldId id="272" r:id="rId13"/>
    <p:sldId id="273" r:id="rId14"/>
    <p:sldId id="274" r:id="rId15"/>
    <p:sldId id="275" r:id="rId16"/>
    <p:sldId id="277" r:id="rId17"/>
    <p:sldId id="279" r:id="rId18"/>
    <p:sldId id="280" r:id="rId19"/>
    <p:sldId id="281" r:id="rId20"/>
    <p:sldId id="282" r:id="rId21"/>
    <p:sldId id="283"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09" d="100"/>
          <a:sy n="109" d="100"/>
        </p:scale>
        <p:origin x="384" y="108"/>
      </p:cViewPr>
      <p:guideLst/>
    </p:cSldViewPr>
  </p:slideViewPr>
  <p:notesTextViewPr>
    <p:cViewPr>
      <p:scale>
        <a:sx n="1" d="1"/>
        <a:sy n="1" d="1"/>
      </p:scale>
      <p:origin x="0" y="0"/>
    </p:cViewPr>
  </p:notesTextViewPr>
  <p:sorterViewPr>
    <p:cViewPr>
      <p:scale>
        <a:sx n="100" d="100"/>
        <a:sy n="100" d="100"/>
      </p:scale>
      <p:origin x="0" y="-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01A850F-A7C6-46D7-9CB4-B387950633A2}" type="slidenum">
              <a:rPr lang="en-US" altLang="en-US"/>
              <a:pPr/>
              <a:t>‹#›</a:t>
            </a:fld>
            <a:endParaRPr lang="en-US" altLang="en-US"/>
          </a:p>
        </p:txBody>
      </p:sp>
    </p:spTree>
    <p:extLst>
      <p:ext uri="{BB962C8B-B14F-4D97-AF65-F5344CB8AC3E}">
        <p14:creationId xmlns:p14="http://schemas.microsoft.com/office/powerpoint/2010/main" val="162442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FFCD4A9-F660-417C-87D9-231172157381}" type="slidenum">
              <a:rPr lang="en-US" altLang="en-US"/>
              <a:pPr/>
              <a:t>‹#›</a:t>
            </a:fld>
            <a:endParaRPr lang="en-US" altLang="en-US"/>
          </a:p>
        </p:txBody>
      </p:sp>
    </p:spTree>
    <p:extLst>
      <p:ext uri="{BB962C8B-B14F-4D97-AF65-F5344CB8AC3E}">
        <p14:creationId xmlns:p14="http://schemas.microsoft.com/office/powerpoint/2010/main" val="408137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F69443C-1619-436A-BAC6-5F6AECF52F91}" type="slidenum">
              <a:rPr lang="en-US" altLang="en-US"/>
              <a:pPr/>
              <a:t>‹#›</a:t>
            </a:fld>
            <a:endParaRPr lang="en-US" altLang="en-US"/>
          </a:p>
        </p:txBody>
      </p:sp>
    </p:spTree>
    <p:extLst>
      <p:ext uri="{BB962C8B-B14F-4D97-AF65-F5344CB8AC3E}">
        <p14:creationId xmlns:p14="http://schemas.microsoft.com/office/powerpoint/2010/main" val="11231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569F4F6-E18F-45DE-A077-9BFEBF22CDC5}" type="slidenum">
              <a:rPr lang="en-US" altLang="en-US"/>
              <a:pPr/>
              <a:t>‹#›</a:t>
            </a:fld>
            <a:endParaRPr lang="en-US" altLang="en-US"/>
          </a:p>
        </p:txBody>
      </p:sp>
    </p:spTree>
    <p:extLst>
      <p:ext uri="{BB962C8B-B14F-4D97-AF65-F5344CB8AC3E}">
        <p14:creationId xmlns:p14="http://schemas.microsoft.com/office/powerpoint/2010/main" val="2910185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744FFC4-CB70-441D-9360-DC8A3016DAA9}" type="slidenum">
              <a:rPr lang="en-US" altLang="en-US"/>
              <a:pPr/>
              <a:t>‹#›</a:t>
            </a:fld>
            <a:endParaRPr lang="en-US" altLang="en-US"/>
          </a:p>
        </p:txBody>
      </p:sp>
    </p:spTree>
    <p:extLst>
      <p:ext uri="{BB962C8B-B14F-4D97-AF65-F5344CB8AC3E}">
        <p14:creationId xmlns:p14="http://schemas.microsoft.com/office/powerpoint/2010/main" val="382235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5549ED0-40ED-497F-8D2B-C81131A035AC}" type="slidenum">
              <a:rPr lang="en-US" altLang="en-US"/>
              <a:pPr/>
              <a:t>‹#›</a:t>
            </a:fld>
            <a:endParaRPr lang="en-US" altLang="en-US"/>
          </a:p>
        </p:txBody>
      </p:sp>
    </p:spTree>
    <p:extLst>
      <p:ext uri="{BB962C8B-B14F-4D97-AF65-F5344CB8AC3E}">
        <p14:creationId xmlns:p14="http://schemas.microsoft.com/office/powerpoint/2010/main" val="24952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2C2A5F76-BB2C-48E0-B399-645AE0C920A8}" type="slidenum">
              <a:rPr lang="en-US" altLang="en-US"/>
              <a:pPr/>
              <a:t>‹#›</a:t>
            </a:fld>
            <a:endParaRPr lang="en-US" altLang="en-US"/>
          </a:p>
        </p:txBody>
      </p:sp>
    </p:spTree>
    <p:extLst>
      <p:ext uri="{BB962C8B-B14F-4D97-AF65-F5344CB8AC3E}">
        <p14:creationId xmlns:p14="http://schemas.microsoft.com/office/powerpoint/2010/main" val="91881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DEE9004C-2926-49D5-973C-C2246926562A}" type="slidenum">
              <a:rPr lang="en-US" altLang="en-US"/>
              <a:pPr/>
              <a:t>‹#›</a:t>
            </a:fld>
            <a:endParaRPr lang="en-US" altLang="en-US"/>
          </a:p>
        </p:txBody>
      </p:sp>
    </p:spTree>
    <p:extLst>
      <p:ext uri="{BB962C8B-B14F-4D97-AF65-F5344CB8AC3E}">
        <p14:creationId xmlns:p14="http://schemas.microsoft.com/office/powerpoint/2010/main" val="120848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1C4DD089-5B87-4118-9689-7FBD3320DC34}" type="slidenum">
              <a:rPr lang="en-US" altLang="en-US"/>
              <a:pPr/>
              <a:t>‹#›</a:t>
            </a:fld>
            <a:endParaRPr lang="en-US" altLang="en-US"/>
          </a:p>
        </p:txBody>
      </p:sp>
    </p:spTree>
    <p:extLst>
      <p:ext uri="{BB962C8B-B14F-4D97-AF65-F5344CB8AC3E}">
        <p14:creationId xmlns:p14="http://schemas.microsoft.com/office/powerpoint/2010/main" val="126085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1EFFB8D-4149-4BB2-96AE-08026A797454}" type="slidenum">
              <a:rPr lang="en-US" altLang="en-US"/>
              <a:pPr/>
              <a:t>‹#›</a:t>
            </a:fld>
            <a:endParaRPr lang="en-US" altLang="en-US"/>
          </a:p>
        </p:txBody>
      </p:sp>
    </p:spTree>
    <p:extLst>
      <p:ext uri="{BB962C8B-B14F-4D97-AF65-F5344CB8AC3E}">
        <p14:creationId xmlns:p14="http://schemas.microsoft.com/office/powerpoint/2010/main" val="307733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5BFB29E-BBE2-47B9-8622-4B571F02C6D9}" type="slidenum">
              <a:rPr lang="en-US" altLang="en-US"/>
              <a:pPr/>
              <a:t>‹#›</a:t>
            </a:fld>
            <a:endParaRPr lang="en-US" altLang="en-US"/>
          </a:p>
        </p:txBody>
      </p:sp>
    </p:spTree>
    <p:extLst>
      <p:ext uri="{BB962C8B-B14F-4D97-AF65-F5344CB8AC3E}">
        <p14:creationId xmlns:p14="http://schemas.microsoft.com/office/powerpoint/2010/main" val="108517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solidFill>
                  <a:srgbClr val="FFFFFF"/>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FFFFFF"/>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FFFFFF"/>
                </a:solidFill>
              </a:defRPr>
            </a:lvl1pPr>
          </a:lstStyle>
          <a:p>
            <a:pPr fontAlgn="base">
              <a:spcBef>
                <a:spcPct val="0"/>
              </a:spcBef>
              <a:spcAft>
                <a:spcPct val="0"/>
              </a:spcAft>
            </a:pPr>
            <a:fld id="{C17B7A1F-6F4F-49EF-8D9B-E0DD57BE0D5F}"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1695064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mcs.csuhayward.edu/~malek/Matisse/Matisse17.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mcs.csuhayward.edu/~malek/Matisse/Matisse17.htm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447925" y="2095500"/>
            <a:ext cx="7334250" cy="1900238"/>
          </a:xfrm>
        </p:spPr>
        <p:txBody>
          <a:bodyPr/>
          <a:lstStyle/>
          <a:p>
            <a:pPr eaLnBrk="1" hangingPunct="1"/>
            <a:br>
              <a:rPr lang="en-US" altLang="en-US" sz="2400" dirty="0">
                <a:latin typeface="Verdana" panose="020B0604030504040204" pitchFamily="34" charset="0"/>
                <a:ea typeface="Verdana" panose="020B0604030504040204" pitchFamily="34" charset="0"/>
                <a:cs typeface="Verdana" panose="020B0604030504040204" pitchFamily="34" charset="0"/>
              </a:rPr>
            </a:br>
            <a:r>
              <a:rPr lang="en-US" altLang="en-US" sz="2400" b="1" dirty="0">
                <a:solidFill>
                  <a:srgbClr val="FF0000"/>
                </a:solidFill>
                <a:latin typeface="Verdana" panose="020B0604030504040204" pitchFamily="34" charset="0"/>
                <a:ea typeface="Verdana" panose="020B0604030504040204" pitchFamily="34" charset="0"/>
                <a:cs typeface="Verdana" panose="020B0604030504040204" pitchFamily="34" charset="0"/>
              </a:rPr>
              <a:t>Henri Matisse and Fauvism</a:t>
            </a:r>
            <a:br>
              <a:rPr lang="en-US" altLang="en-US" sz="2100" b="1" dirty="0">
                <a:solidFill>
                  <a:srgbClr val="FF0000"/>
                </a:solidFill>
                <a:latin typeface="Verdana" panose="020B0604030504040204" pitchFamily="34" charset="0"/>
                <a:ea typeface="Verdana" panose="020B0604030504040204" pitchFamily="34" charset="0"/>
                <a:cs typeface="Verdana" panose="020B0604030504040204" pitchFamily="34" charset="0"/>
              </a:rPr>
            </a:br>
            <a:br>
              <a:rPr lang="en-US" altLang="en-US" sz="2100" dirty="0">
                <a:latin typeface="Verdana" panose="020B0604030504040204" pitchFamily="34" charset="0"/>
                <a:ea typeface="Verdana" panose="020B0604030504040204" pitchFamily="34" charset="0"/>
                <a:cs typeface="Verdana" panose="020B0604030504040204" pitchFamily="34" charset="0"/>
              </a:rPr>
            </a:br>
            <a:br>
              <a:rPr lang="en-US" altLang="en-US" sz="2100" dirty="0">
                <a:latin typeface="Verdana" panose="020B0604030504040204" pitchFamily="34" charset="0"/>
                <a:ea typeface="Verdana" panose="020B0604030504040204" pitchFamily="34" charset="0"/>
                <a:cs typeface="Verdana" panose="020B0604030504040204" pitchFamily="34" charset="0"/>
              </a:rPr>
            </a:br>
            <a:r>
              <a:rPr lang="en-US" altLang="en-US" sz="1800" i="1" dirty="0">
                <a:latin typeface="Verdana" panose="020B0604030504040204" pitchFamily="34" charset="0"/>
                <a:ea typeface="Verdana" panose="020B0604030504040204" pitchFamily="34" charset="0"/>
                <a:cs typeface="Verdana" panose="020B0604030504040204" pitchFamily="34" charset="0"/>
              </a:rPr>
              <a:t>“All artists bear the imprint of their time, but the great artists </a:t>
            </a:r>
            <a:br>
              <a:rPr lang="en-US" altLang="en-US" sz="1800" i="1" dirty="0">
                <a:latin typeface="Verdana" panose="020B0604030504040204" pitchFamily="34" charset="0"/>
                <a:ea typeface="Verdana" panose="020B0604030504040204" pitchFamily="34" charset="0"/>
                <a:cs typeface="Verdana" panose="020B0604030504040204" pitchFamily="34" charset="0"/>
              </a:rPr>
            </a:br>
            <a:r>
              <a:rPr lang="en-US" altLang="en-US" sz="1800" i="1" dirty="0">
                <a:latin typeface="Verdana" panose="020B0604030504040204" pitchFamily="34" charset="0"/>
                <a:ea typeface="Verdana" panose="020B0604030504040204" pitchFamily="34" charset="0"/>
                <a:cs typeface="Verdana" panose="020B0604030504040204" pitchFamily="34" charset="0"/>
              </a:rPr>
              <a:t>are those in which this stamp is most deeply impressed.”</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500" dirty="0">
                <a:latin typeface="Verdana" panose="020B0604030504040204" pitchFamily="34" charset="0"/>
                <a:ea typeface="Verdana" panose="020B0604030504040204" pitchFamily="34" charset="0"/>
                <a:cs typeface="Verdana" panose="020B0604030504040204" pitchFamily="34" charset="0"/>
              </a:rPr>
            </a:br>
            <a:br>
              <a:rPr lang="en-US" altLang="en-US" sz="1500" dirty="0">
                <a:latin typeface="Verdana" panose="020B0604030504040204" pitchFamily="34" charset="0"/>
                <a:ea typeface="Verdana" panose="020B0604030504040204" pitchFamily="34" charset="0"/>
                <a:cs typeface="Verdana" panose="020B0604030504040204" pitchFamily="34" charset="0"/>
              </a:rPr>
            </a:br>
            <a:endParaRPr lang="en-US" altLang="en-US" sz="1500" dirty="0">
              <a:latin typeface="Verdana" panose="020B0604030504040204" pitchFamily="34" charset="0"/>
              <a:ea typeface="Verdana" panose="020B0604030504040204" pitchFamily="34" charset="0"/>
              <a:cs typeface="Verdana" panose="020B0604030504040204" pitchFamily="34" charset="0"/>
            </a:endParaRPr>
          </a:p>
        </p:txBody>
      </p:sp>
      <p:sp>
        <p:nvSpPr>
          <p:cNvPr id="13315" name="Text Box 5"/>
          <p:cNvSpPr txBox="1">
            <a:spLocks noChangeArrowheads="1"/>
          </p:cNvSpPr>
          <p:nvPr/>
        </p:nvSpPr>
        <p:spPr bwMode="auto">
          <a:xfrm>
            <a:off x="7172328" y="3995741"/>
            <a:ext cx="2957861"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dirty="0">
                <a:solidFill>
                  <a:srgbClr val="EAEAEA"/>
                </a:solidFill>
              </a:rPr>
              <a:t>Henri Matisse (French 1869-1954) </a:t>
            </a:r>
            <a:br>
              <a:rPr lang="en-US" altLang="en-US" sz="1400" dirty="0">
                <a:solidFill>
                  <a:srgbClr val="EAEAEA"/>
                </a:solidFill>
              </a:rPr>
            </a:br>
            <a:r>
              <a:rPr lang="en-US" altLang="en-US" sz="1400" i="1" dirty="0">
                <a:solidFill>
                  <a:srgbClr val="EAEAEA"/>
                </a:solidFill>
              </a:rPr>
              <a:t>Notes of a Painter</a:t>
            </a:r>
            <a:r>
              <a:rPr lang="en-US" altLang="en-US" sz="1400" dirty="0">
                <a:solidFill>
                  <a:srgbClr val="EAEAEA"/>
                </a:solidFill>
              </a:rPr>
              <a:t>, 1908</a:t>
            </a:r>
            <a:br>
              <a:rPr lang="en-US" altLang="en-US" sz="1350" dirty="0">
                <a:solidFill>
                  <a:srgbClr val="EAEAEA"/>
                </a:solidFill>
              </a:rPr>
            </a:br>
            <a:endParaRPr lang="en-US" altLang="en-US" sz="1350" dirty="0">
              <a:solidFill>
                <a:srgbClr val="EAEAEA"/>
              </a:solidFill>
            </a:endParaRPr>
          </a:p>
        </p:txBody>
      </p:sp>
    </p:spTree>
    <p:extLst>
      <p:ext uri="{BB962C8B-B14F-4D97-AF65-F5344CB8AC3E}">
        <p14:creationId xmlns:p14="http://schemas.microsoft.com/office/powerpoint/2010/main" val="912079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971323" y="1081164"/>
            <a:ext cx="3422919" cy="1943100"/>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(left)</a:t>
            </a:r>
            <a:r>
              <a:rPr lang="en-US" altLang="en-US" sz="1600" b="1" dirty="0">
                <a:latin typeface="Verdana" panose="020B0604030504040204" pitchFamily="34" charset="0"/>
                <a:ea typeface="Verdana" panose="020B0604030504040204" pitchFamily="34" charset="0"/>
                <a:cs typeface="Verdana" panose="020B0604030504040204" pitchFamily="34" charset="0"/>
              </a:rPr>
              <a:t> Agostino Carracci</a:t>
            </a:r>
            <a:r>
              <a:rPr lang="en-US" altLang="en-US" sz="1600" dirty="0">
                <a:latin typeface="Verdana" panose="020B0604030504040204" pitchFamily="34" charset="0"/>
                <a:ea typeface="Verdana" panose="020B0604030504040204" pitchFamily="34" charset="0"/>
                <a:cs typeface="Verdana" panose="020B0604030504040204" pitchFamily="34" charset="0"/>
              </a:rPr>
              <a:t> (Italian Baroque), </a:t>
            </a:r>
            <a:r>
              <a:rPr lang="en-US" altLang="en-US" sz="1600" i="1" dirty="0">
                <a:latin typeface="Verdana" panose="020B0604030504040204" pitchFamily="34" charset="0"/>
                <a:ea typeface="Verdana" panose="020B0604030504040204" pitchFamily="34" charset="0"/>
                <a:cs typeface="Verdana" panose="020B0604030504040204" pitchFamily="34" charset="0"/>
              </a:rPr>
              <a:t>Reciprocal Love, </a:t>
            </a:r>
            <a:r>
              <a:rPr lang="en-US" altLang="en-US" sz="1600" dirty="0">
                <a:latin typeface="Verdana" panose="020B0604030504040204" pitchFamily="34" charset="0"/>
                <a:ea typeface="Verdana" panose="020B0604030504040204" pitchFamily="34" charset="0"/>
                <a:cs typeface="Verdana" panose="020B0604030504040204" pitchFamily="34" charset="0"/>
              </a:rPr>
              <a:t>1600</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a source for </a:t>
            </a:r>
            <a:r>
              <a:rPr lang="en-US" altLang="en-US" sz="1600" b="1" dirty="0">
                <a:latin typeface="Verdana" panose="020B0604030504040204" pitchFamily="34" charset="0"/>
                <a:ea typeface="Verdana" panose="020B0604030504040204" pitchFamily="34" charset="0"/>
                <a:cs typeface="Verdana" panose="020B0604030504040204" pitchFamily="34" charset="0"/>
              </a:rPr>
              <a:t>Henri</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a:latin typeface="Verdana" panose="020B0604030504040204" pitchFamily="34" charset="0"/>
                <a:ea typeface="Verdana" panose="020B0604030504040204" pitchFamily="34" charset="0"/>
                <a:cs typeface="Verdana" panose="020B0604030504040204" pitchFamily="34" charset="0"/>
              </a:rPr>
              <a:t>Matisse</a:t>
            </a:r>
            <a:r>
              <a:rPr lang="en-US" altLang="en-US" sz="1600" dirty="0">
                <a:latin typeface="Verdana" panose="020B0604030504040204" pitchFamily="34" charset="0"/>
                <a:ea typeface="Verdana" panose="020B0604030504040204" pitchFamily="34" charset="0"/>
                <a:cs typeface="Verdana" panose="020B0604030504040204" pitchFamily="34" charset="0"/>
              </a:rPr>
              <a:t>,</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Joy of Life, </a:t>
            </a:r>
            <a:r>
              <a:rPr lang="en-US" altLang="en-US" sz="1600" dirty="0">
                <a:latin typeface="Verdana" panose="020B0604030504040204" pitchFamily="34" charset="0"/>
                <a:ea typeface="Verdana" panose="020B0604030504040204" pitchFamily="34" charset="0"/>
                <a:cs typeface="Verdana" panose="020B0604030504040204" pitchFamily="34" charset="0"/>
              </a:rPr>
              <a:t>1905-06 (below)</a:t>
            </a:r>
          </a:p>
        </p:txBody>
      </p:sp>
      <p:pic>
        <p:nvPicPr>
          <p:cNvPr id="26627" name="Picture 4" descr="matisse_carracci_reciprical_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89" y="256075"/>
            <a:ext cx="4400518" cy="327183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5" descr="matisse_bonheur_vivre_1906"/>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6096000" y="2539216"/>
            <a:ext cx="5414321" cy="3900200"/>
          </a:xfrm>
          <a:noFill/>
          <a:ln>
            <a:solidFill>
              <a:schemeClr val="tx1"/>
            </a:solidFill>
            <a:miter lim="800000"/>
            <a:headEnd/>
            <a:tailEnd/>
          </a:ln>
        </p:spPr>
      </p:pic>
      <p:sp>
        <p:nvSpPr>
          <p:cNvPr id="26629" name="Text Box 6"/>
          <p:cNvSpPr txBox="1">
            <a:spLocks noChangeArrowheads="1"/>
          </p:cNvSpPr>
          <p:nvPr/>
        </p:nvSpPr>
        <p:spPr bwMode="auto">
          <a:xfrm>
            <a:off x="1905001" y="4648200"/>
            <a:ext cx="4268268"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i="1" dirty="0">
                <a:solidFill>
                  <a:srgbClr val="FFFFFF"/>
                </a:solidFill>
              </a:rPr>
              <a:t>“When I put a green, it is not grass. </a:t>
            </a:r>
          </a:p>
          <a:p>
            <a:pPr eaLnBrk="1" fontAlgn="base" hangingPunct="1">
              <a:spcBef>
                <a:spcPct val="0"/>
              </a:spcBef>
              <a:spcAft>
                <a:spcPct val="0"/>
              </a:spcAft>
            </a:pPr>
            <a:r>
              <a:rPr lang="en-US" altLang="en-US" sz="1600" i="1" dirty="0">
                <a:solidFill>
                  <a:srgbClr val="FFFFFF"/>
                </a:solidFill>
              </a:rPr>
              <a:t>When I put a blue, it is not the sky.”</a:t>
            </a:r>
          </a:p>
          <a:p>
            <a:pPr eaLnBrk="1" fontAlgn="base" hangingPunct="1">
              <a:spcBef>
                <a:spcPct val="0"/>
              </a:spcBef>
              <a:spcAft>
                <a:spcPct val="0"/>
              </a:spcAft>
            </a:pPr>
            <a:endParaRPr lang="en-US" altLang="en-US" sz="1350" i="1" dirty="0">
              <a:solidFill>
                <a:srgbClr val="FFFFFF"/>
              </a:solidFill>
            </a:endParaRPr>
          </a:p>
          <a:p>
            <a:pPr eaLnBrk="1" fontAlgn="base" hangingPunct="1">
              <a:spcBef>
                <a:spcPct val="0"/>
              </a:spcBef>
              <a:spcAft>
                <a:spcPct val="0"/>
              </a:spcAft>
            </a:pPr>
            <a:r>
              <a:rPr lang="en-US" altLang="en-US" sz="1400" dirty="0">
                <a:solidFill>
                  <a:srgbClr val="FFFFFF"/>
                </a:solidFill>
              </a:rPr>
              <a:t>Henri Matisse</a:t>
            </a:r>
          </a:p>
        </p:txBody>
      </p:sp>
    </p:spTree>
    <p:extLst>
      <p:ext uri="{BB962C8B-B14F-4D97-AF65-F5344CB8AC3E}">
        <p14:creationId xmlns:p14="http://schemas.microsoft.com/office/powerpoint/2010/main" val="86204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20565" y="220543"/>
            <a:ext cx="11350869" cy="1533525"/>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Patrons of the avant-garde: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(left) Apartment of American siblings, Gertrude and Leo Stein, Rue de </a:t>
            </a:r>
            <a:r>
              <a:rPr lang="en-US" altLang="en-US" sz="1600" dirty="0" err="1">
                <a:latin typeface="Verdana" panose="020B0604030504040204" pitchFamily="34" charset="0"/>
                <a:ea typeface="Verdana" panose="020B0604030504040204" pitchFamily="34" charset="0"/>
                <a:cs typeface="Verdana" panose="020B0604030504040204" pitchFamily="34" charset="0"/>
              </a:rPr>
              <a:t>Fleurus</a:t>
            </a:r>
            <a:r>
              <a:rPr lang="en-US" altLang="en-US" sz="1600" dirty="0">
                <a:latin typeface="Verdana" panose="020B0604030504040204" pitchFamily="34" charset="0"/>
                <a:ea typeface="Verdana" panose="020B0604030504040204" pitchFamily="34" charset="0"/>
                <a:cs typeface="Verdana" panose="020B0604030504040204" pitchFamily="34" charset="0"/>
              </a:rPr>
              <a:t>, Paris, 1907</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Henri</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a:latin typeface="Verdana" panose="020B0604030504040204" pitchFamily="34" charset="0"/>
                <a:ea typeface="Verdana" panose="020B0604030504040204" pitchFamily="34" charset="0"/>
                <a:cs typeface="Verdana" panose="020B0604030504040204" pitchFamily="34" charset="0"/>
              </a:rPr>
              <a:t>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Portrait of</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Sergei </a:t>
            </a:r>
            <a:r>
              <a:rPr lang="en-US" altLang="en-US" sz="1600" i="1" dirty="0" err="1">
                <a:latin typeface="Verdana" panose="020B0604030504040204" pitchFamily="34" charset="0"/>
                <a:ea typeface="Verdana" panose="020B0604030504040204" pitchFamily="34" charset="0"/>
                <a:cs typeface="Verdana" panose="020B0604030504040204" pitchFamily="34" charset="0"/>
              </a:rPr>
              <a:t>Shchukin</a:t>
            </a:r>
            <a:r>
              <a:rPr lang="en-US" altLang="en-US" sz="1600" dirty="0">
                <a:latin typeface="Verdana" panose="020B0604030504040204" pitchFamily="34" charset="0"/>
                <a:ea typeface="Verdana" panose="020B0604030504040204" pitchFamily="34" charset="0"/>
                <a:cs typeface="Verdana" panose="020B0604030504040204" pitchFamily="34" charset="0"/>
              </a:rPr>
              <a:t>, Russian patron, 1912, charcoal on paper</a:t>
            </a:r>
          </a:p>
        </p:txBody>
      </p:sp>
      <p:pic>
        <p:nvPicPr>
          <p:cNvPr id="27651" name="Picture 4" descr="Matisse_stein_apartment_1907"/>
          <p:cNvPicPr>
            <a:picLocks noChangeAspect="1" noChangeArrowheads="1"/>
          </p:cNvPicPr>
          <p:nvPr/>
        </p:nvPicPr>
        <p:blipFill>
          <a:blip r:embed="rId2">
            <a:lum bright="20000" contrast="24000"/>
            <a:extLst>
              <a:ext uri="{28A0092B-C50C-407E-A947-70E740481C1C}">
                <a14:useLocalDpi xmlns:a14="http://schemas.microsoft.com/office/drawing/2010/main" val="0"/>
              </a:ext>
            </a:extLst>
          </a:blip>
          <a:srcRect/>
          <a:stretch>
            <a:fillRect/>
          </a:stretch>
        </p:blipFill>
        <p:spPr bwMode="auto">
          <a:xfrm>
            <a:off x="1079712" y="1837786"/>
            <a:ext cx="6080437" cy="441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matisse_schuschukin_charcoal_1912"/>
          <p:cNvPicPr>
            <a:picLocks noChangeAspect="1" noChangeArrowheads="1"/>
          </p:cNvPicPr>
          <p:nvPr/>
        </p:nvPicPr>
        <p:blipFill>
          <a:blip r:embed="rId3">
            <a:lum bright="14000" contrast="16000"/>
            <a:extLst>
              <a:ext uri="{28A0092B-C50C-407E-A947-70E740481C1C}">
                <a14:useLocalDpi xmlns:a14="http://schemas.microsoft.com/office/drawing/2010/main" val="0"/>
              </a:ext>
            </a:extLst>
          </a:blip>
          <a:srcRect/>
          <a:stretch>
            <a:fillRect/>
          </a:stretch>
        </p:blipFill>
        <p:spPr bwMode="auto">
          <a:xfrm>
            <a:off x="8203223" y="1927606"/>
            <a:ext cx="2677993" cy="432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536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68215" y="5815288"/>
            <a:ext cx="10152187" cy="1028700"/>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Les Fauves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(clockwise from upper left) </a:t>
            </a:r>
            <a:r>
              <a:rPr lang="en-US" altLang="en-US" sz="1600" b="1" dirty="0">
                <a:latin typeface="Verdana" panose="020B0604030504040204" pitchFamily="34" charset="0"/>
                <a:ea typeface="Verdana" panose="020B0604030504040204" pitchFamily="34" charset="0"/>
                <a:cs typeface="Verdana" panose="020B0604030504040204" pitchFamily="34" charset="0"/>
              </a:rPr>
              <a:t>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Portrait of Derain</a:t>
            </a:r>
            <a:r>
              <a:rPr lang="en-US" altLang="en-US" sz="1600" dirty="0">
                <a:latin typeface="Verdana" panose="020B0604030504040204" pitchFamily="34" charset="0"/>
                <a:ea typeface="Verdana" panose="020B0604030504040204" pitchFamily="34" charset="0"/>
                <a:cs typeface="Verdana" panose="020B0604030504040204" pitchFamily="34" charset="0"/>
              </a:rPr>
              <a:t>, 1905; </a:t>
            </a:r>
            <a:r>
              <a:rPr lang="en-US" altLang="en-US" sz="1600" b="1" dirty="0">
                <a:latin typeface="Verdana" panose="020B0604030504040204" pitchFamily="34" charset="0"/>
                <a:ea typeface="Verdana" panose="020B0604030504040204" pitchFamily="34" charset="0"/>
                <a:cs typeface="Verdana" panose="020B0604030504040204" pitchFamily="34" charset="0"/>
              </a:rPr>
              <a:t>André Derain</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Portrait of Vlaminck</a:t>
            </a:r>
            <a:r>
              <a:rPr lang="en-US" altLang="en-US" sz="1600" dirty="0">
                <a:latin typeface="Verdana" panose="020B0604030504040204" pitchFamily="34" charset="0"/>
                <a:ea typeface="Verdana" panose="020B0604030504040204" pitchFamily="34" charset="0"/>
                <a:cs typeface="Verdana" panose="020B0604030504040204" pitchFamily="34" charset="0"/>
              </a:rPr>
              <a:t>, 1905; </a:t>
            </a:r>
            <a:r>
              <a:rPr lang="en-US" altLang="en-US" sz="1600" b="1" dirty="0">
                <a:latin typeface="Verdana" panose="020B0604030504040204" pitchFamily="34" charset="0"/>
                <a:ea typeface="Verdana" panose="020B0604030504040204" pitchFamily="34" charset="0"/>
                <a:cs typeface="Verdana" panose="020B0604030504040204" pitchFamily="34" charset="0"/>
              </a:rPr>
              <a:t>Maurice de Vlaminck</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Portrait of Derain</a:t>
            </a:r>
            <a:r>
              <a:rPr lang="en-US" altLang="en-US" sz="1600" dirty="0">
                <a:latin typeface="Verdana" panose="020B0604030504040204" pitchFamily="34" charset="0"/>
                <a:ea typeface="Verdana" panose="020B0604030504040204" pitchFamily="34" charset="0"/>
                <a:cs typeface="Verdana" panose="020B0604030504040204" pitchFamily="34" charset="0"/>
              </a:rPr>
              <a: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André Derain</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Portrait of Matisse</a:t>
            </a:r>
            <a:r>
              <a:rPr lang="en-US" altLang="en-US" sz="1600" dirty="0">
                <a:latin typeface="Verdana" panose="020B0604030504040204" pitchFamily="34" charset="0"/>
                <a:ea typeface="Verdana" panose="020B0604030504040204" pitchFamily="34" charset="0"/>
                <a:cs typeface="Verdana" panose="020B0604030504040204" pitchFamily="34" charset="0"/>
              </a:rPr>
              <a:t>, 1905</a:t>
            </a:r>
          </a:p>
        </p:txBody>
      </p:sp>
      <p:pic>
        <p:nvPicPr>
          <p:cNvPr id="28675" name="Picture 4" descr="matisse_derain_portrait_19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2375" y="101935"/>
            <a:ext cx="2073338" cy="296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derain_portrait_vlaminck_19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7773" y="121233"/>
            <a:ext cx="2302685" cy="285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vlaminck_portrait_derain_19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073" y="3064884"/>
            <a:ext cx="2288382" cy="288950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8" descr="Derain_Henri_Matisse_19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2375" y="3116517"/>
            <a:ext cx="2076056" cy="278624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6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13238" y="5581653"/>
            <a:ext cx="10254765" cy="923925"/>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(left) </a:t>
            </a:r>
            <a:r>
              <a:rPr lang="en-US" altLang="en-US" sz="1600" b="1" dirty="0">
                <a:latin typeface="Verdana" panose="020B0604030504040204" pitchFamily="34" charset="0"/>
                <a:ea typeface="Verdana" panose="020B0604030504040204" pitchFamily="34" charset="0"/>
                <a:cs typeface="Verdana" panose="020B0604030504040204" pitchFamily="34" charset="0"/>
              </a:rPr>
              <a:t>Maurice de Vlaminck</a:t>
            </a:r>
            <a:r>
              <a:rPr lang="en-US" altLang="en-US" sz="1600" dirty="0">
                <a:latin typeface="Verdana" panose="020B0604030504040204" pitchFamily="34" charset="0"/>
                <a:ea typeface="Verdana" panose="020B0604030504040204" pitchFamily="34" charset="0"/>
                <a:cs typeface="Verdana" panose="020B0604030504040204" pitchFamily="34" charset="0"/>
              </a:rPr>
              <a:t> (Flemish-French, 1876-1959), </a:t>
            </a:r>
            <a:r>
              <a:rPr lang="en-US" altLang="en-US" sz="1600" i="1" dirty="0">
                <a:latin typeface="Verdana" panose="020B0604030504040204" pitchFamily="34" charset="0"/>
                <a:ea typeface="Verdana" panose="020B0604030504040204" pitchFamily="34" charset="0"/>
                <a:cs typeface="Verdana" panose="020B0604030504040204" pitchFamily="34" charset="0"/>
              </a:rPr>
              <a:t>The Potato Pickers</a:t>
            </a:r>
            <a:r>
              <a:rPr lang="en-US" altLang="en-US" sz="1600" dirty="0">
                <a:latin typeface="Verdana" panose="020B0604030504040204" pitchFamily="34" charset="0"/>
                <a:ea typeface="Verdana" panose="020B0604030504040204" pitchFamily="34" charset="0"/>
                <a:cs typeface="Verdana" panose="020B0604030504040204" pitchFamily="34" charset="0"/>
              </a:rPr>
              <a:t>, 18 x 21”1905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Vincent Van Gogh</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Crows in a Wheatfield</a:t>
            </a:r>
            <a:r>
              <a:rPr lang="en-US" altLang="en-US" sz="1600" dirty="0">
                <a:latin typeface="Verdana" panose="020B0604030504040204" pitchFamily="34" charset="0"/>
                <a:ea typeface="Verdana" panose="020B0604030504040204" pitchFamily="34" charset="0"/>
                <a:cs typeface="Verdana" panose="020B0604030504040204" pitchFamily="34" charset="0"/>
              </a:rPr>
              <a:t>, 1890</a:t>
            </a:r>
          </a:p>
        </p:txBody>
      </p:sp>
      <p:pic>
        <p:nvPicPr>
          <p:cNvPr id="29700" name="Picture 5" descr="van_gogh_whear_field_with_crows_july_1890"/>
          <p:cNvPicPr>
            <a:picLocks noChangeAspect="1" noChangeArrowheads="1"/>
          </p:cNvPicPr>
          <p:nvPr/>
        </p:nvPicPr>
        <p:blipFill>
          <a:blip r:embed="rId2">
            <a:extLst>
              <a:ext uri="{28A0092B-C50C-407E-A947-70E740481C1C}">
                <a14:useLocalDpi xmlns:a14="http://schemas.microsoft.com/office/drawing/2010/main" val="0"/>
              </a:ext>
            </a:extLst>
          </a:blip>
          <a:srcRect l="1233" r="1233"/>
          <a:stretch>
            <a:fillRect/>
          </a:stretch>
        </p:blipFill>
        <p:spPr bwMode="auto">
          <a:xfrm>
            <a:off x="6443302" y="1608993"/>
            <a:ext cx="5545145" cy="296081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7474D9-50FA-4FFD-91D7-5A516AF10385}"/>
              </a:ext>
            </a:extLst>
          </p:cNvPr>
          <p:cNvPicPr>
            <a:picLocks noChangeAspect="1"/>
          </p:cNvPicPr>
          <p:nvPr/>
        </p:nvPicPr>
        <p:blipFill>
          <a:blip r:embed="rId3"/>
          <a:stretch>
            <a:fillRect/>
          </a:stretch>
        </p:blipFill>
        <p:spPr>
          <a:xfrm>
            <a:off x="585057" y="402618"/>
            <a:ext cx="5591908" cy="4659923"/>
          </a:xfrm>
          <a:prstGeom prst="rect">
            <a:avLst/>
          </a:prstGeom>
          <a:ln>
            <a:solidFill>
              <a:schemeClr val="tx1"/>
            </a:solidFill>
          </a:ln>
        </p:spPr>
      </p:pic>
    </p:spTree>
    <p:extLst>
      <p:ext uri="{BB962C8B-B14F-4D97-AF65-F5344CB8AC3E}">
        <p14:creationId xmlns:p14="http://schemas.microsoft.com/office/powerpoint/2010/main" val="1142626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412902" y="5829301"/>
            <a:ext cx="7105649" cy="70842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André Derain</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London Bridge</a:t>
            </a:r>
            <a:r>
              <a:rPr lang="en-US" altLang="en-US" sz="1600" dirty="0">
                <a:latin typeface="Verdana" panose="020B0604030504040204" pitchFamily="34" charset="0"/>
                <a:ea typeface="Verdana" panose="020B0604030504040204" pitchFamily="34" charset="0"/>
                <a:cs typeface="Verdana" panose="020B0604030504040204" pitchFamily="34" charset="0"/>
              </a:rPr>
              <a:t>, March, 1906 (after the Salon </a:t>
            </a:r>
            <a:r>
              <a:rPr lang="en-US" altLang="en-US" sz="1600" dirty="0" err="1">
                <a:latin typeface="Verdana" panose="020B0604030504040204" pitchFamily="34" charset="0"/>
                <a:ea typeface="Verdana" panose="020B0604030504040204" pitchFamily="34" charset="0"/>
                <a:cs typeface="Verdana" panose="020B0604030504040204" pitchFamily="34" charset="0"/>
              </a:rPr>
              <a:t>d’Automne</a:t>
            </a:r>
            <a:r>
              <a:rPr lang="en-US" altLang="en-US" sz="1600" dirty="0">
                <a:latin typeface="Verdana" panose="020B0604030504040204" pitchFamily="34" charset="0"/>
                <a:ea typeface="Verdana" panose="020B0604030504040204" pitchFamily="34" charset="0"/>
                <a:cs typeface="Verdana" panose="020B0604030504040204" pitchFamily="34" charset="0"/>
              </a:rPr>
              <a:t> 1905 exhibition), one of 30 London landscapes commissioned by Parisian art dealer </a:t>
            </a:r>
            <a:r>
              <a:rPr lang="en-US" altLang="en-US" sz="1600" dirty="0" err="1">
                <a:latin typeface="Verdana" panose="020B0604030504040204" pitchFamily="34" charset="0"/>
                <a:ea typeface="Verdana" panose="020B0604030504040204" pitchFamily="34" charset="0"/>
                <a:cs typeface="Verdana" panose="020B0604030504040204" pitchFamily="34" charset="0"/>
              </a:rPr>
              <a:t>Ambroise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dirty="0" err="1">
                <a:latin typeface="Verdana" panose="020B0604030504040204" pitchFamily="34" charset="0"/>
                <a:ea typeface="Verdana" panose="020B0604030504040204" pitchFamily="34" charset="0"/>
                <a:cs typeface="Verdana" panose="020B0604030504040204" pitchFamily="34" charset="0"/>
              </a:rPr>
              <a:t>Vollard</a:t>
            </a:r>
            <a:r>
              <a:rPr lang="en-US" altLang="en-US" sz="1600" dirty="0">
                <a:latin typeface="Verdana" panose="020B0604030504040204" pitchFamily="34" charset="0"/>
                <a:ea typeface="Verdana" panose="020B0604030504040204" pitchFamily="34" charset="0"/>
                <a:cs typeface="Verdana" panose="020B0604030504040204" pitchFamily="34" charset="0"/>
              </a:rPr>
              <a:t>. </a:t>
            </a:r>
          </a:p>
        </p:txBody>
      </p:sp>
      <p:pic>
        <p:nvPicPr>
          <p:cNvPr id="30723" name="Picture 6" descr="derainl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849" y="1143001"/>
            <a:ext cx="5945757" cy="3943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47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62154" y="200026"/>
            <a:ext cx="8010525" cy="1720456"/>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(left) </a:t>
            </a:r>
            <a:r>
              <a:rPr lang="en-US" altLang="en-US" sz="1600" b="1" dirty="0">
                <a:latin typeface="Verdana" panose="020B0604030504040204" pitchFamily="34" charset="0"/>
                <a:ea typeface="Verdana" panose="020B0604030504040204" pitchFamily="34" charset="0"/>
                <a:cs typeface="Verdana" panose="020B0604030504040204" pitchFamily="34" charset="0"/>
              </a:rPr>
              <a:t>Andre Derain</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Crouching Man</a:t>
            </a:r>
            <a:r>
              <a:rPr lang="en-US" altLang="en-US" sz="1600" dirty="0">
                <a:latin typeface="Verdana" panose="020B0604030504040204" pitchFamily="34" charset="0"/>
                <a:ea typeface="Verdana" panose="020B0604030504040204" pitchFamily="34" charset="0"/>
                <a:cs typeface="Verdana" panose="020B0604030504040204" pitchFamily="34" charset="0"/>
              </a:rPr>
              <a:t>, 1907, stone, 13 x 11” FAUVE</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(center) </a:t>
            </a:r>
            <a:r>
              <a:rPr lang="en-US" altLang="en-US" sz="1600" b="1" dirty="0">
                <a:latin typeface="Verdana" panose="020B0604030504040204" pitchFamily="34" charset="0"/>
                <a:ea typeface="Verdana" panose="020B0604030504040204" pitchFamily="34" charset="0"/>
                <a:cs typeface="Verdana" panose="020B0604030504040204" pitchFamily="34" charset="0"/>
              </a:rPr>
              <a:t>Constantin Brancusi</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Kiss</a:t>
            </a:r>
            <a:r>
              <a:rPr lang="en-US" altLang="en-US" sz="1600" dirty="0">
                <a:latin typeface="Verdana" panose="020B0604030504040204" pitchFamily="34" charset="0"/>
                <a:ea typeface="Verdana" panose="020B0604030504040204" pitchFamily="34" charset="0"/>
                <a:cs typeface="Verdana" panose="020B0604030504040204" pitchFamily="34" charset="0"/>
              </a:rPr>
              <a:t>, 1908, stone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Anonymous</a:t>
            </a:r>
            <a:r>
              <a:rPr lang="en-US" altLang="en-US" sz="1600" dirty="0">
                <a:latin typeface="Verdana" panose="020B0604030504040204" pitchFamily="34" charset="0"/>
                <a:ea typeface="Verdana" panose="020B0604030504040204" pitchFamily="34" charset="0"/>
                <a:cs typeface="Verdana" panose="020B0604030504040204" pitchFamily="34" charset="0"/>
              </a:rPr>
              <a:t>, Fang figure from Gabon, Africa (French Africa), brought to Paris in the 19</a:t>
            </a:r>
            <a:r>
              <a:rPr lang="en-US" altLang="en-US" sz="1600" baseline="30000" dirty="0">
                <a:latin typeface="Verdana" panose="020B0604030504040204" pitchFamily="34" charset="0"/>
                <a:ea typeface="Verdana" panose="020B0604030504040204" pitchFamily="34" charset="0"/>
                <a:cs typeface="Verdana" panose="020B0604030504040204" pitchFamily="34" charset="0"/>
              </a:rPr>
              <a:t>th</a:t>
            </a:r>
            <a:r>
              <a:rPr lang="en-US" altLang="en-US" sz="1600" dirty="0">
                <a:latin typeface="Verdana" panose="020B0604030504040204" pitchFamily="34" charset="0"/>
                <a:ea typeface="Verdana" panose="020B0604030504040204" pitchFamily="34" charset="0"/>
                <a:cs typeface="Verdana" panose="020B0604030504040204" pitchFamily="34" charset="0"/>
              </a:rPr>
              <a:t> century. PRIMITIVISM</a:t>
            </a:r>
          </a:p>
        </p:txBody>
      </p:sp>
      <p:pic>
        <p:nvPicPr>
          <p:cNvPr id="31747" name="Picture 4" descr="derain_crouching_man_19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690" y="2184978"/>
            <a:ext cx="3229438" cy="37203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5" descr="Brancusi_Kiss_19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276" y="2495550"/>
            <a:ext cx="2480869"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908105" y="1562760"/>
            <a:ext cx="2149608" cy="4964755"/>
          </a:xfrm>
          <a:prstGeom prst="rect">
            <a:avLst/>
          </a:prstGeom>
        </p:spPr>
      </p:pic>
    </p:spTree>
    <p:extLst>
      <p:ext uri="{BB962C8B-B14F-4D97-AF65-F5344CB8AC3E}">
        <p14:creationId xmlns:p14="http://schemas.microsoft.com/office/powerpoint/2010/main" val="351354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86508" y="5200647"/>
            <a:ext cx="11218984" cy="1533525"/>
          </a:xfrm>
        </p:spPr>
        <p:txBody>
          <a:bodyPr/>
          <a:lstStyle/>
          <a:p>
            <a:pPr algn="l"/>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Blue Nude: Souvenir of </a:t>
            </a:r>
            <a:r>
              <a:rPr lang="en-US" altLang="en-US" sz="1600" i="1" dirty="0" err="1">
                <a:latin typeface="Verdana" panose="020B0604030504040204" pitchFamily="34" charset="0"/>
                <a:ea typeface="Verdana" panose="020B0604030504040204" pitchFamily="34" charset="0"/>
                <a:cs typeface="Verdana" panose="020B0604030504040204" pitchFamily="34" charset="0"/>
              </a:rPr>
              <a:t>Biskra</a:t>
            </a:r>
            <a:r>
              <a:rPr lang="en-US" altLang="en-US" sz="1600" i="1" dirty="0">
                <a:latin typeface="Verdana" panose="020B0604030504040204" pitchFamily="34" charset="0"/>
                <a:ea typeface="Verdana" panose="020B0604030504040204" pitchFamily="34" charset="0"/>
                <a:cs typeface="Verdana" panose="020B0604030504040204" pitchFamily="34" charset="0"/>
              </a:rPr>
              <a:t>,</a:t>
            </a:r>
            <a:r>
              <a:rPr lang="en-US" altLang="en-US" sz="1600" dirty="0">
                <a:latin typeface="Verdana" panose="020B0604030504040204" pitchFamily="34" charset="0"/>
                <a:ea typeface="Verdana" panose="020B0604030504040204" pitchFamily="34" charset="0"/>
                <a:cs typeface="Verdana" panose="020B0604030504040204" pitchFamily="34" charset="0"/>
              </a:rPr>
              <a:t> 1907, oil on canvas, 36 x 55“ Baltimore Museum of Art.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Matisse travelled to Algeria in 1906. This is one of 13 works by Matisse exhibited in the Armory Show in New York, Chicago and Boston in 1913 </a:t>
            </a:r>
          </a:p>
        </p:txBody>
      </p:sp>
      <p:pic>
        <p:nvPicPr>
          <p:cNvPr id="2" name="Picture 1">
            <a:extLst>
              <a:ext uri="{FF2B5EF4-FFF2-40B4-BE49-F238E27FC236}">
                <a16:creationId xmlns:a16="http://schemas.microsoft.com/office/drawing/2014/main" id="{7FCBAA4B-2C4A-4400-8662-BFD650FF41D8}"/>
              </a:ext>
            </a:extLst>
          </p:cNvPr>
          <p:cNvPicPr>
            <a:picLocks noChangeAspect="1"/>
          </p:cNvPicPr>
          <p:nvPr/>
        </p:nvPicPr>
        <p:blipFill>
          <a:blip r:embed="rId2"/>
          <a:stretch>
            <a:fillRect/>
          </a:stretch>
        </p:blipFill>
        <p:spPr>
          <a:xfrm>
            <a:off x="1951892" y="278237"/>
            <a:ext cx="7486555" cy="4922410"/>
          </a:xfrm>
          <a:prstGeom prst="rect">
            <a:avLst/>
          </a:prstGeom>
        </p:spPr>
      </p:pic>
    </p:spTree>
    <p:extLst>
      <p:ext uri="{BB962C8B-B14F-4D97-AF65-F5344CB8AC3E}">
        <p14:creationId xmlns:p14="http://schemas.microsoft.com/office/powerpoint/2010/main" val="4058330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matisse_reclining_nude_I_bronze_1907"/>
          <p:cNvPicPr>
            <a:picLocks noChangeAspect="1" noChangeArrowheads="1"/>
          </p:cNvPicPr>
          <p:nvPr/>
        </p:nvPicPr>
        <p:blipFill>
          <a:blip r:embed="rId2" cstate="print">
            <a:lum bright="16000" contrast="20000"/>
            <a:extLst>
              <a:ext uri="{28A0092B-C50C-407E-A947-70E740481C1C}">
                <a14:useLocalDpi xmlns:a14="http://schemas.microsoft.com/office/drawing/2010/main" val="0"/>
              </a:ext>
            </a:extLst>
          </a:blip>
          <a:srcRect/>
          <a:stretch>
            <a:fillRect/>
          </a:stretch>
        </p:blipFill>
        <p:spPr bwMode="auto">
          <a:xfrm>
            <a:off x="8088416" y="3429000"/>
            <a:ext cx="3456605" cy="259245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6" descr="African sculpture, photograph of Fang sculpture from Gabon, Africa, 19thth cent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335" y="2060806"/>
            <a:ext cx="1713421" cy="39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7"/>
          <p:cNvSpPr txBox="1">
            <a:spLocks noChangeArrowheads="1"/>
          </p:cNvSpPr>
          <p:nvPr/>
        </p:nvSpPr>
        <p:spPr bwMode="auto">
          <a:xfrm>
            <a:off x="7983414" y="2044005"/>
            <a:ext cx="38598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dirty="0">
                <a:solidFill>
                  <a:srgbClr val="FF0000"/>
                </a:solidFill>
              </a:rPr>
              <a:t>Pre-colonial African art becomes the fundamental influence on Modern art, equal to the influence of Classical Greek art on the Renaissance.  Primitivism</a:t>
            </a:r>
          </a:p>
        </p:txBody>
      </p:sp>
      <p:pic>
        <p:nvPicPr>
          <p:cNvPr id="7" name="Picture 7" descr="gauguin_nevermore_18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79" y="4033742"/>
            <a:ext cx="3813263" cy="21740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8EFFAD-901E-425A-95D0-BCCC22AA99AE}"/>
              </a:ext>
            </a:extLst>
          </p:cNvPr>
          <p:cNvSpPr txBox="1"/>
          <p:nvPr/>
        </p:nvSpPr>
        <p:spPr>
          <a:xfrm>
            <a:off x="8209173" y="6021454"/>
            <a:ext cx="3408305" cy="307777"/>
          </a:xfrm>
          <a:prstGeom prst="rect">
            <a:avLst/>
          </a:prstGeom>
          <a:noFill/>
        </p:spPr>
        <p:txBody>
          <a:bodyPr wrap="none" rtlCol="0">
            <a:spAutoFit/>
          </a:bodyPr>
          <a:lstStyle/>
          <a:p>
            <a:r>
              <a:rPr lang="en-US" sz="1400" dirty="0"/>
              <a:t>Matisse, </a:t>
            </a:r>
            <a:r>
              <a:rPr lang="en-US" sz="1400" i="1" dirty="0"/>
              <a:t>Reclining Nude 1</a:t>
            </a:r>
            <a:r>
              <a:rPr lang="en-US" sz="1400" dirty="0"/>
              <a:t>, 1907, bronze</a:t>
            </a:r>
          </a:p>
        </p:txBody>
      </p:sp>
      <p:sp>
        <p:nvSpPr>
          <p:cNvPr id="4" name="TextBox 3">
            <a:extLst>
              <a:ext uri="{FF2B5EF4-FFF2-40B4-BE49-F238E27FC236}">
                <a16:creationId xmlns:a16="http://schemas.microsoft.com/office/drawing/2014/main" id="{0F930CEC-3852-4CEE-802C-70CDE89484C9}"/>
              </a:ext>
            </a:extLst>
          </p:cNvPr>
          <p:cNvSpPr txBox="1"/>
          <p:nvPr/>
        </p:nvSpPr>
        <p:spPr>
          <a:xfrm>
            <a:off x="5879303" y="6021454"/>
            <a:ext cx="1952779" cy="584775"/>
          </a:xfrm>
          <a:prstGeom prst="rect">
            <a:avLst/>
          </a:prstGeom>
          <a:noFill/>
        </p:spPr>
        <p:txBody>
          <a:bodyPr wrap="none" rtlCol="0">
            <a:spAutoFit/>
          </a:bodyPr>
          <a:lstStyle/>
          <a:p>
            <a:r>
              <a:rPr lang="en-US" sz="1600" dirty="0"/>
              <a:t>Fang figure, Gabon</a:t>
            </a:r>
          </a:p>
          <a:p>
            <a:r>
              <a:rPr lang="en-US" sz="1600" dirty="0"/>
              <a:t>19</a:t>
            </a:r>
            <a:r>
              <a:rPr lang="en-US" sz="1600" baseline="30000" dirty="0"/>
              <a:t>th</a:t>
            </a:r>
            <a:r>
              <a:rPr lang="en-US" sz="1600" dirty="0"/>
              <a:t> century</a:t>
            </a:r>
          </a:p>
        </p:txBody>
      </p:sp>
      <p:sp>
        <p:nvSpPr>
          <p:cNvPr id="5" name="Rectangle 4">
            <a:extLst>
              <a:ext uri="{FF2B5EF4-FFF2-40B4-BE49-F238E27FC236}">
                <a16:creationId xmlns:a16="http://schemas.microsoft.com/office/drawing/2014/main" id="{2282632D-7BB6-481D-B0DC-330B0AA014EA}"/>
              </a:ext>
            </a:extLst>
          </p:cNvPr>
          <p:cNvSpPr/>
          <p:nvPr/>
        </p:nvSpPr>
        <p:spPr>
          <a:xfrm>
            <a:off x="335060" y="3369918"/>
            <a:ext cx="4967654" cy="523220"/>
          </a:xfrm>
          <a:prstGeom prst="rect">
            <a:avLst/>
          </a:prstGeom>
        </p:spPr>
        <p:txBody>
          <a:bodyPr wrap="square">
            <a:spAutoFit/>
          </a:bodyPr>
          <a:lstStyle/>
          <a:p>
            <a:r>
              <a:rPr lang="en-US" altLang="en-US" sz="1400" b="1" kern="0" dirty="0">
                <a:solidFill>
                  <a:srgbClr val="EAEAEA"/>
                </a:solidFill>
                <a:latin typeface="Verdana" panose="020B0604030504040204" pitchFamily="34" charset="0"/>
                <a:ea typeface="Verdana" panose="020B0604030504040204" pitchFamily="34" charset="0"/>
                <a:cs typeface="Verdana" panose="020B0604030504040204" pitchFamily="34" charset="0"/>
              </a:rPr>
              <a:t>Henri Matisse</a:t>
            </a:r>
            <a:r>
              <a:rPr lang="en-US" altLang="en-US" sz="1400" kern="0" dirty="0">
                <a:solidFill>
                  <a:srgbClr val="EAEAEA"/>
                </a:solidFill>
                <a:latin typeface="Verdana" panose="020B0604030504040204" pitchFamily="34" charset="0"/>
                <a:ea typeface="Verdana" panose="020B0604030504040204" pitchFamily="34" charset="0"/>
                <a:cs typeface="Verdana" panose="020B0604030504040204" pitchFamily="34" charset="0"/>
              </a:rPr>
              <a:t>, </a:t>
            </a:r>
            <a:r>
              <a:rPr lang="en-US" altLang="en-US" sz="1400" i="1" kern="0" dirty="0">
                <a:solidFill>
                  <a:srgbClr val="EAEAEA"/>
                </a:solidFill>
                <a:latin typeface="Verdana" panose="020B0604030504040204" pitchFamily="34" charset="0"/>
                <a:ea typeface="Verdana" panose="020B0604030504040204" pitchFamily="34" charset="0"/>
                <a:cs typeface="Verdana" panose="020B0604030504040204" pitchFamily="34" charset="0"/>
              </a:rPr>
              <a:t>Blue Nude: Souvenir of </a:t>
            </a:r>
            <a:r>
              <a:rPr lang="en-US" altLang="en-US" sz="1400" i="1" kern="0" dirty="0" err="1">
                <a:solidFill>
                  <a:srgbClr val="EAEAEA"/>
                </a:solidFill>
                <a:latin typeface="Verdana" panose="020B0604030504040204" pitchFamily="34" charset="0"/>
                <a:ea typeface="Verdana" panose="020B0604030504040204" pitchFamily="34" charset="0"/>
                <a:cs typeface="Verdana" panose="020B0604030504040204" pitchFamily="34" charset="0"/>
              </a:rPr>
              <a:t>Biskra</a:t>
            </a:r>
            <a:r>
              <a:rPr lang="en-US" altLang="en-US" sz="1400" i="1" kern="0" dirty="0">
                <a:solidFill>
                  <a:srgbClr val="EAEAEA"/>
                </a:solidFill>
                <a:latin typeface="Verdana" panose="020B0604030504040204" pitchFamily="34" charset="0"/>
                <a:ea typeface="Verdana" panose="020B0604030504040204" pitchFamily="34" charset="0"/>
                <a:cs typeface="Verdana" panose="020B0604030504040204" pitchFamily="34" charset="0"/>
              </a:rPr>
              <a:t>, </a:t>
            </a:r>
            <a:r>
              <a:rPr lang="en-US" altLang="en-US" sz="1400" kern="0" dirty="0">
                <a:solidFill>
                  <a:srgbClr val="EAEAEA"/>
                </a:solidFill>
                <a:latin typeface="Verdana" panose="020B0604030504040204" pitchFamily="34" charset="0"/>
                <a:ea typeface="Verdana" panose="020B0604030504040204" pitchFamily="34" charset="0"/>
                <a:cs typeface="Verdana" panose="020B0604030504040204" pitchFamily="34" charset="0"/>
              </a:rPr>
              <a:t>1907</a:t>
            </a:r>
            <a:br>
              <a:rPr lang="en-US" altLang="en-US" sz="1400" kern="0" dirty="0">
                <a:solidFill>
                  <a:srgbClr val="EAEAEA"/>
                </a:solidFill>
                <a:latin typeface="Verdana" panose="020B0604030504040204" pitchFamily="34" charset="0"/>
                <a:ea typeface="Verdana" panose="020B0604030504040204" pitchFamily="34" charset="0"/>
                <a:cs typeface="Verdana" panose="020B0604030504040204" pitchFamily="34" charset="0"/>
              </a:rPr>
            </a:br>
            <a:r>
              <a:rPr lang="en-US" altLang="en-US" sz="1400" kern="0" dirty="0">
                <a:solidFill>
                  <a:srgbClr val="EAEAEA"/>
                </a:solidFill>
                <a:latin typeface="Verdana" panose="020B0604030504040204" pitchFamily="34" charset="0"/>
                <a:ea typeface="Verdana" panose="020B0604030504040204" pitchFamily="34" charset="0"/>
                <a:cs typeface="Verdana" panose="020B0604030504040204" pitchFamily="34" charset="0"/>
              </a:rPr>
              <a:t>36 x 55 inches</a:t>
            </a:r>
            <a:endParaRPr lang="en-US" sz="1400" dirty="0"/>
          </a:p>
        </p:txBody>
      </p:sp>
      <p:sp>
        <p:nvSpPr>
          <p:cNvPr id="6" name="Rectangle 5">
            <a:extLst>
              <a:ext uri="{FF2B5EF4-FFF2-40B4-BE49-F238E27FC236}">
                <a16:creationId xmlns:a16="http://schemas.microsoft.com/office/drawing/2014/main" id="{ED0A57ED-0E33-489F-AC82-FF51B25EDDBE}"/>
              </a:ext>
            </a:extLst>
          </p:cNvPr>
          <p:cNvSpPr/>
          <p:nvPr/>
        </p:nvSpPr>
        <p:spPr>
          <a:xfrm>
            <a:off x="963749" y="6301658"/>
            <a:ext cx="3236784" cy="307777"/>
          </a:xfrm>
          <a:prstGeom prst="rect">
            <a:avLst/>
          </a:prstGeom>
        </p:spPr>
        <p:txBody>
          <a:bodyPr wrap="none">
            <a:spAutoFit/>
          </a:bodyPr>
          <a:lstStyle/>
          <a:p>
            <a:r>
              <a:rPr lang="en-US" altLang="en-US" sz="1400" b="1" kern="0" dirty="0">
                <a:solidFill>
                  <a:srgbClr val="EAEAEA"/>
                </a:solidFill>
                <a:latin typeface="Verdana" panose="020B0604030504040204" pitchFamily="34" charset="0"/>
                <a:ea typeface="Verdana" panose="020B0604030504040204" pitchFamily="34" charset="0"/>
                <a:cs typeface="Verdana" panose="020B0604030504040204" pitchFamily="34" charset="0"/>
              </a:rPr>
              <a:t>Paul</a:t>
            </a:r>
            <a:r>
              <a:rPr lang="en-US" altLang="en-US" sz="1400" kern="0" dirty="0">
                <a:solidFill>
                  <a:srgbClr val="EAEAEA"/>
                </a:solidFill>
                <a:latin typeface="Verdana" panose="020B0604030504040204" pitchFamily="34" charset="0"/>
                <a:ea typeface="Verdana" panose="020B0604030504040204" pitchFamily="34" charset="0"/>
                <a:cs typeface="Verdana" panose="020B0604030504040204" pitchFamily="34" charset="0"/>
              </a:rPr>
              <a:t> </a:t>
            </a:r>
            <a:r>
              <a:rPr lang="en-US" altLang="en-US" sz="1400" b="1" kern="0" dirty="0">
                <a:solidFill>
                  <a:srgbClr val="EAEAEA"/>
                </a:solidFill>
                <a:latin typeface="Verdana" panose="020B0604030504040204" pitchFamily="34" charset="0"/>
                <a:ea typeface="Verdana" panose="020B0604030504040204" pitchFamily="34" charset="0"/>
                <a:cs typeface="Verdana" panose="020B0604030504040204" pitchFamily="34" charset="0"/>
              </a:rPr>
              <a:t>Gauguin</a:t>
            </a:r>
            <a:r>
              <a:rPr lang="en-US" altLang="en-US" sz="1400" kern="0" dirty="0">
                <a:solidFill>
                  <a:srgbClr val="EAEAEA"/>
                </a:solidFill>
                <a:latin typeface="Verdana" panose="020B0604030504040204" pitchFamily="34" charset="0"/>
                <a:ea typeface="Verdana" panose="020B0604030504040204" pitchFamily="34" charset="0"/>
                <a:cs typeface="Verdana" panose="020B0604030504040204" pitchFamily="34" charset="0"/>
              </a:rPr>
              <a:t>, </a:t>
            </a:r>
            <a:r>
              <a:rPr lang="en-US" altLang="en-US" sz="1400" i="1" kern="0" dirty="0">
                <a:solidFill>
                  <a:srgbClr val="EAEAEA"/>
                </a:solidFill>
                <a:latin typeface="Verdana" panose="020B0604030504040204" pitchFamily="34" charset="0"/>
                <a:ea typeface="Verdana" panose="020B0604030504040204" pitchFamily="34" charset="0"/>
                <a:cs typeface="Verdana" panose="020B0604030504040204" pitchFamily="34" charset="0"/>
              </a:rPr>
              <a:t>Nevermore</a:t>
            </a:r>
            <a:r>
              <a:rPr lang="en-US" altLang="en-US" sz="1400" kern="0" dirty="0">
                <a:solidFill>
                  <a:srgbClr val="EAEAEA"/>
                </a:solidFill>
                <a:latin typeface="Verdana" panose="020B0604030504040204" pitchFamily="34" charset="0"/>
                <a:ea typeface="Verdana" panose="020B0604030504040204" pitchFamily="34" charset="0"/>
                <a:cs typeface="Verdana" panose="020B0604030504040204" pitchFamily="34" charset="0"/>
              </a:rPr>
              <a:t>, 1896</a:t>
            </a:r>
            <a:endParaRPr lang="en-US" sz="1400" dirty="0"/>
          </a:p>
        </p:txBody>
      </p:sp>
      <p:pic>
        <p:nvPicPr>
          <p:cNvPr id="8" name="Picture 7">
            <a:extLst>
              <a:ext uri="{FF2B5EF4-FFF2-40B4-BE49-F238E27FC236}">
                <a16:creationId xmlns:a16="http://schemas.microsoft.com/office/drawing/2014/main" id="{697E4D30-E54D-464D-B28A-34D942981A1E}"/>
              </a:ext>
            </a:extLst>
          </p:cNvPr>
          <p:cNvPicPr>
            <a:picLocks noChangeAspect="1"/>
          </p:cNvPicPr>
          <p:nvPr/>
        </p:nvPicPr>
        <p:blipFill>
          <a:blip r:embed="rId5"/>
          <a:stretch>
            <a:fillRect/>
          </a:stretch>
        </p:blipFill>
        <p:spPr>
          <a:xfrm>
            <a:off x="392305" y="141324"/>
            <a:ext cx="4910409" cy="3228594"/>
          </a:xfrm>
          <a:prstGeom prst="rect">
            <a:avLst/>
          </a:prstGeom>
          <a:ln>
            <a:solidFill>
              <a:schemeClr val="tx1"/>
            </a:solidFill>
          </a:ln>
        </p:spPr>
      </p:pic>
    </p:spTree>
    <p:extLst>
      <p:ext uri="{BB962C8B-B14F-4D97-AF65-F5344CB8AC3E}">
        <p14:creationId xmlns:p14="http://schemas.microsoft.com/office/powerpoint/2010/main" val="1792141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912065" y="387229"/>
            <a:ext cx="6312877" cy="742950"/>
          </a:xfrm>
        </p:spPr>
        <p:txBody>
          <a:bodyPr/>
          <a:lstStyle/>
          <a:p>
            <a:pPr algn="l"/>
            <a:r>
              <a:rPr lang="en-US" altLang="en-US" sz="1600" b="1" dirty="0">
                <a:latin typeface="Verdana" panose="020B0604030504040204" pitchFamily="34" charset="0"/>
                <a:ea typeface="Verdana" panose="020B0604030504040204" pitchFamily="34" charset="0"/>
                <a:cs typeface="Verdana" panose="020B0604030504040204" pitchFamily="34" charset="0"/>
              </a:rPr>
              <a:t>Yorozu </a:t>
            </a:r>
            <a:r>
              <a:rPr lang="en-US" altLang="en-US" sz="1600" b="1" dirty="0" err="1">
                <a:latin typeface="Verdana" panose="020B0604030504040204" pitchFamily="34" charset="0"/>
                <a:ea typeface="Verdana" panose="020B0604030504040204" pitchFamily="34" charset="0"/>
                <a:cs typeface="Verdana" panose="020B0604030504040204" pitchFamily="34" charset="0"/>
              </a:rPr>
              <a:t>Tetsugoro</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Nude Beauty</a:t>
            </a:r>
            <a:r>
              <a:rPr lang="en-US" altLang="en-US" sz="1600" dirty="0">
                <a:latin typeface="Verdana" panose="020B0604030504040204" pitchFamily="34" charset="0"/>
                <a:ea typeface="Verdana" panose="020B0604030504040204" pitchFamily="34" charset="0"/>
                <a:cs typeface="Verdana" panose="020B0604030504040204" pitchFamily="34" charset="0"/>
              </a:rPr>
              <a:t>, oil on canvas, 1911</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Blue Nude</a:t>
            </a:r>
            <a:r>
              <a:rPr lang="en-US" altLang="en-US" sz="1600" dirty="0">
                <a:latin typeface="Verdana" panose="020B0604030504040204" pitchFamily="34" charset="0"/>
                <a:ea typeface="Verdana" panose="020B0604030504040204" pitchFamily="34" charset="0"/>
                <a:cs typeface="Verdana" panose="020B0604030504040204" pitchFamily="34" charset="0"/>
              </a:rPr>
              <a:t>,  1907</a:t>
            </a:r>
          </a:p>
        </p:txBody>
      </p:sp>
      <p:pic>
        <p:nvPicPr>
          <p:cNvPr id="36867" name="Picture 2" descr="http://moderntokyotimes.com/wp-content/uploads/2012/02/00-00aaayoroz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266324"/>
            <a:ext cx="3780693" cy="6325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4" descr="matisse_blueNu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408" y="1837593"/>
            <a:ext cx="6204534" cy="39567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1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60485" y="85726"/>
            <a:ext cx="11051930" cy="1233120"/>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(L-R) </a:t>
            </a:r>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Le Luxe study, </a:t>
            </a:r>
            <a:r>
              <a:rPr lang="en-US" altLang="en-US" sz="1600" dirty="0">
                <a:latin typeface="Verdana" panose="020B0604030504040204" pitchFamily="34" charset="0"/>
                <a:ea typeface="Verdana" panose="020B0604030504040204" pitchFamily="34" charset="0"/>
                <a:cs typeface="Verdana" panose="020B0604030504040204" pitchFamily="34" charset="0"/>
              </a:rPr>
              <a:t>charcoal on paper mounted on canvas, 1907, Pompidou Center; Paris. Le Luxe 1, oil on canvas</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(center), State Museum, Copenhagen; and</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i="1" dirty="0">
                <a:latin typeface="Verdana" panose="020B0604030504040204" pitchFamily="34" charset="0"/>
                <a:ea typeface="Verdana" panose="020B0604030504040204" pitchFamily="34" charset="0"/>
                <a:cs typeface="Verdana" panose="020B0604030504040204" pitchFamily="34" charset="0"/>
              </a:rPr>
              <a:t>Le Luxe II,</a:t>
            </a:r>
            <a:r>
              <a:rPr lang="en-US" altLang="en-US" sz="1600" dirty="0">
                <a:latin typeface="Verdana" panose="020B0604030504040204" pitchFamily="34" charset="0"/>
                <a:ea typeface="Verdana" panose="020B0604030504040204" pitchFamily="34" charset="0"/>
                <a:cs typeface="Verdana" panose="020B0604030504040204" pitchFamily="34" charset="0"/>
              </a:rPr>
              <a:t> 1907-08, distemper on canvas, Pompidou Center, Paris. All three are around 82 x 55”</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What is the difference? What was Matisse seeking (according to his Notes)?</a:t>
            </a:r>
          </a:p>
        </p:txBody>
      </p:sp>
      <p:pic>
        <p:nvPicPr>
          <p:cNvPr id="2" name="Picture 1">
            <a:extLst>
              <a:ext uri="{FF2B5EF4-FFF2-40B4-BE49-F238E27FC236}">
                <a16:creationId xmlns:a16="http://schemas.microsoft.com/office/drawing/2014/main" id="{956F9365-0F68-4E47-B07A-559C9B002C4B}"/>
              </a:ext>
            </a:extLst>
          </p:cNvPr>
          <p:cNvPicPr>
            <a:picLocks noChangeAspect="1"/>
          </p:cNvPicPr>
          <p:nvPr/>
        </p:nvPicPr>
        <p:blipFill>
          <a:blip r:embed="rId2"/>
          <a:stretch>
            <a:fillRect/>
          </a:stretch>
        </p:blipFill>
        <p:spPr>
          <a:xfrm>
            <a:off x="4189245" y="1332033"/>
            <a:ext cx="3495663" cy="5303520"/>
          </a:xfrm>
          <a:prstGeom prst="rect">
            <a:avLst/>
          </a:prstGeom>
        </p:spPr>
      </p:pic>
      <p:pic>
        <p:nvPicPr>
          <p:cNvPr id="3" name="Picture 2">
            <a:extLst>
              <a:ext uri="{FF2B5EF4-FFF2-40B4-BE49-F238E27FC236}">
                <a16:creationId xmlns:a16="http://schemas.microsoft.com/office/drawing/2014/main" id="{A8B84908-1B98-4C88-B952-C99CC21625F2}"/>
              </a:ext>
            </a:extLst>
          </p:cNvPr>
          <p:cNvPicPr>
            <a:picLocks noChangeAspect="1"/>
          </p:cNvPicPr>
          <p:nvPr/>
        </p:nvPicPr>
        <p:blipFill>
          <a:blip r:embed="rId3"/>
          <a:stretch>
            <a:fillRect/>
          </a:stretch>
        </p:blipFill>
        <p:spPr>
          <a:xfrm>
            <a:off x="458107" y="1332033"/>
            <a:ext cx="3306350" cy="5303520"/>
          </a:xfrm>
          <a:prstGeom prst="rect">
            <a:avLst/>
          </a:prstGeom>
        </p:spPr>
      </p:pic>
      <p:pic>
        <p:nvPicPr>
          <p:cNvPr id="4" name="Picture 3">
            <a:extLst>
              <a:ext uri="{FF2B5EF4-FFF2-40B4-BE49-F238E27FC236}">
                <a16:creationId xmlns:a16="http://schemas.microsoft.com/office/drawing/2014/main" id="{B5C1EF9C-2A11-408A-B048-D45107D72297}"/>
              </a:ext>
            </a:extLst>
          </p:cNvPr>
          <p:cNvPicPr>
            <a:picLocks noChangeAspect="1"/>
          </p:cNvPicPr>
          <p:nvPr/>
        </p:nvPicPr>
        <p:blipFill>
          <a:blip r:embed="rId4"/>
          <a:stretch>
            <a:fillRect/>
          </a:stretch>
        </p:blipFill>
        <p:spPr>
          <a:xfrm>
            <a:off x="8109696" y="1332033"/>
            <a:ext cx="3481754" cy="5303520"/>
          </a:xfrm>
          <a:prstGeom prst="rect">
            <a:avLst/>
          </a:prstGeom>
        </p:spPr>
      </p:pic>
    </p:spTree>
    <p:extLst>
      <p:ext uri="{BB962C8B-B14F-4D97-AF65-F5344CB8AC3E}">
        <p14:creationId xmlns:p14="http://schemas.microsoft.com/office/powerpoint/2010/main" val="548927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105025" y="266701"/>
            <a:ext cx="7829550" cy="651272"/>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Standing Nude Model</a:t>
            </a:r>
            <a:r>
              <a:rPr lang="en-US" altLang="en-US" sz="1600" dirty="0">
                <a:latin typeface="Verdana" panose="020B0604030504040204" pitchFamily="34" charset="0"/>
                <a:ea typeface="Verdana" panose="020B0604030504040204" pitchFamily="34" charset="0"/>
                <a:cs typeface="Verdana" panose="020B0604030504040204" pitchFamily="34" charset="0"/>
              </a:rPr>
              <a:t>, 1892, a life study done at </a:t>
            </a:r>
            <a:r>
              <a:rPr lang="en-US" altLang="en-US" sz="1600" dirty="0" err="1">
                <a:latin typeface="Verdana" panose="020B0604030504040204" pitchFamily="34" charset="0"/>
                <a:ea typeface="Verdana" panose="020B0604030504040204" pitchFamily="34" charset="0"/>
                <a:cs typeface="Verdana" panose="020B0604030504040204" pitchFamily="34" charset="0"/>
              </a:rPr>
              <a:t>École</a:t>
            </a:r>
            <a:r>
              <a:rPr lang="en-US" altLang="en-US" sz="1600" dirty="0">
                <a:latin typeface="Verdana" panose="020B0604030504040204" pitchFamily="34" charset="0"/>
                <a:ea typeface="Verdana" panose="020B0604030504040204" pitchFamily="34" charset="0"/>
                <a:cs typeface="Verdana" panose="020B0604030504040204" pitchFamily="34" charset="0"/>
              </a:rPr>
              <a:t> des Beaux Arts as student of </a:t>
            </a:r>
            <a:r>
              <a:rPr lang="en-US" altLang="en-US" sz="1600" b="1" dirty="0" err="1">
                <a:latin typeface="Verdana" panose="020B0604030504040204" pitchFamily="34" charset="0"/>
                <a:ea typeface="Verdana" panose="020B0604030504040204" pitchFamily="34" charset="0"/>
                <a:cs typeface="Verdana" panose="020B0604030504040204" pitchFamily="34" charset="0"/>
              </a:rPr>
              <a:t>Adolphe</a:t>
            </a:r>
            <a:r>
              <a:rPr lang="en-US" altLang="en-US" sz="1600" b="1" dirty="0">
                <a:latin typeface="Verdana" panose="020B0604030504040204" pitchFamily="34" charset="0"/>
                <a:ea typeface="Verdana" panose="020B0604030504040204" pitchFamily="34" charset="0"/>
                <a:cs typeface="Verdana" panose="020B0604030504040204" pitchFamily="34" charset="0"/>
              </a:rPr>
              <a:t>-William Bouguereau</a:t>
            </a:r>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15363" name="Picture 4" descr="matisse_Standing_nude_1892_charc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825" y="1260878"/>
            <a:ext cx="3695700" cy="513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Bouguereau_nymphs_satyrs_18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1657354"/>
            <a:ext cx="2228850" cy="33027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365" name="Text Box 6"/>
          <p:cNvSpPr txBox="1">
            <a:spLocks noChangeArrowheads="1"/>
          </p:cNvSpPr>
          <p:nvPr/>
        </p:nvSpPr>
        <p:spPr bwMode="auto">
          <a:xfrm>
            <a:off x="7036146" y="4991106"/>
            <a:ext cx="26452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b="1" dirty="0">
                <a:solidFill>
                  <a:srgbClr val="FFFFFF"/>
                </a:solidFill>
              </a:rPr>
              <a:t>Bouguereau</a:t>
            </a:r>
            <a:r>
              <a:rPr lang="en-US" altLang="en-US" sz="1600" dirty="0">
                <a:solidFill>
                  <a:srgbClr val="FFFFFF"/>
                </a:solidFill>
              </a:rPr>
              <a:t>, </a:t>
            </a:r>
            <a:r>
              <a:rPr lang="en-US" altLang="en-US" sz="1600" i="1" dirty="0">
                <a:solidFill>
                  <a:srgbClr val="FFFFFF"/>
                </a:solidFill>
              </a:rPr>
              <a:t>Nymphs and</a:t>
            </a:r>
          </a:p>
          <a:p>
            <a:pPr eaLnBrk="1" fontAlgn="base" hangingPunct="1">
              <a:spcBef>
                <a:spcPct val="0"/>
              </a:spcBef>
              <a:spcAft>
                <a:spcPct val="0"/>
              </a:spcAft>
            </a:pPr>
            <a:r>
              <a:rPr lang="en-US" altLang="en-US" sz="1600" i="1" dirty="0">
                <a:solidFill>
                  <a:srgbClr val="FFFFFF"/>
                </a:solidFill>
              </a:rPr>
              <a:t>Satyr</a:t>
            </a:r>
            <a:r>
              <a:rPr lang="en-US" altLang="en-US" sz="1600" dirty="0">
                <a:solidFill>
                  <a:srgbClr val="FFFFFF"/>
                </a:solidFill>
              </a:rPr>
              <a:t>, 1873</a:t>
            </a:r>
          </a:p>
        </p:txBody>
      </p:sp>
    </p:spTree>
    <p:extLst>
      <p:ext uri="{BB962C8B-B14F-4D97-AF65-F5344CB8AC3E}">
        <p14:creationId xmlns:p14="http://schemas.microsoft.com/office/powerpoint/2010/main" val="691780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45831" y="0"/>
            <a:ext cx="11500337" cy="1012317"/>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 compositional study for </a:t>
            </a:r>
            <a:r>
              <a:rPr lang="en-US" altLang="en-US" sz="1600" i="1" dirty="0">
                <a:latin typeface="Verdana" panose="020B0604030504040204" pitchFamily="34" charset="0"/>
                <a:ea typeface="Verdana" panose="020B0604030504040204" pitchFamily="34" charset="0"/>
                <a:cs typeface="Verdana" panose="020B0604030504040204" pitchFamily="34" charset="0"/>
              </a:rPr>
              <a:t>The Dance</a:t>
            </a:r>
            <a:r>
              <a:rPr lang="en-US" altLang="en-US" sz="1600" dirty="0">
                <a:latin typeface="Verdana" panose="020B0604030504040204" pitchFamily="34" charset="0"/>
                <a:ea typeface="Verdana" panose="020B0604030504040204" pitchFamily="34" charset="0"/>
                <a:cs typeface="Verdana" panose="020B0604030504040204" pitchFamily="34" charset="0"/>
              </a:rPr>
              <a:t>, oil on canvas, 8' 6" x 12' 9" 1909, MoMA NYC</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 commission to decorate the Moscow palace of Russian merchant, Sergei Shchukin. Matisse painted a pair of paintings: </a:t>
            </a:r>
            <a:r>
              <a:rPr lang="en-US" altLang="en-US" sz="1600" i="1" dirty="0">
                <a:latin typeface="Verdana" panose="020B0604030504040204" pitchFamily="34" charset="0"/>
                <a:ea typeface="Verdana" panose="020B0604030504040204" pitchFamily="34" charset="0"/>
                <a:cs typeface="Verdana" panose="020B0604030504040204" pitchFamily="34" charset="0"/>
              </a:rPr>
              <a:t>The Dance </a:t>
            </a:r>
            <a:r>
              <a:rPr lang="en-US" altLang="en-US" sz="1600" dirty="0">
                <a:latin typeface="Verdana" panose="020B0604030504040204" pitchFamily="34" charset="0"/>
                <a:ea typeface="Verdana" panose="020B0604030504040204" pitchFamily="34" charset="0"/>
                <a:cs typeface="Verdana" panose="020B0604030504040204" pitchFamily="34" charset="0"/>
              </a:rPr>
              <a:t>and </a:t>
            </a:r>
            <a:r>
              <a:rPr lang="en-US" altLang="en-US" sz="1600" i="1" dirty="0">
                <a:latin typeface="Verdana" panose="020B0604030504040204" pitchFamily="34" charset="0"/>
                <a:ea typeface="Verdana" panose="020B0604030504040204" pitchFamily="34" charset="0"/>
                <a:cs typeface="Verdana" panose="020B0604030504040204" pitchFamily="34" charset="0"/>
              </a:rPr>
              <a:t>Music.</a:t>
            </a:r>
          </a:p>
        </p:txBody>
      </p:sp>
      <p:pic>
        <p:nvPicPr>
          <p:cNvPr id="2" name="Picture 1">
            <a:extLst>
              <a:ext uri="{FF2B5EF4-FFF2-40B4-BE49-F238E27FC236}">
                <a16:creationId xmlns:a16="http://schemas.microsoft.com/office/drawing/2014/main" id="{29A5A83C-9B83-4998-8E43-78E9E0581AC8}"/>
              </a:ext>
            </a:extLst>
          </p:cNvPr>
          <p:cNvPicPr>
            <a:picLocks noChangeAspect="1"/>
          </p:cNvPicPr>
          <p:nvPr/>
        </p:nvPicPr>
        <p:blipFill>
          <a:blip r:embed="rId2"/>
          <a:stretch>
            <a:fillRect/>
          </a:stretch>
        </p:blipFill>
        <p:spPr>
          <a:xfrm>
            <a:off x="2107566" y="1202612"/>
            <a:ext cx="7759987" cy="5144699"/>
          </a:xfrm>
          <a:prstGeom prst="rect">
            <a:avLst/>
          </a:prstGeom>
        </p:spPr>
      </p:pic>
    </p:spTree>
    <p:extLst>
      <p:ext uri="{BB962C8B-B14F-4D97-AF65-F5344CB8AC3E}">
        <p14:creationId xmlns:p14="http://schemas.microsoft.com/office/powerpoint/2010/main" val="3634121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41308" y="6006703"/>
            <a:ext cx="7496175" cy="36552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Dance</a:t>
            </a:r>
            <a:r>
              <a:rPr lang="en-US" altLang="en-US" sz="1600" dirty="0">
                <a:latin typeface="Verdana" panose="020B0604030504040204" pitchFamily="34" charset="0"/>
                <a:ea typeface="Verdana" panose="020B0604030504040204" pitchFamily="34" charset="0"/>
                <a:cs typeface="Verdana" panose="020B0604030504040204" pitchFamily="34" charset="0"/>
              </a:rPr>
              <a:t>, 1910, the Hermitage, St. Petersburg</a:t>
            </a:r>
          </a:p>
        </p:txBody>
      </p:sp>
      <p:pic>
        <p:nvPicPr>
          <p:cNvPr id="2" name="Picture 1">
            <a:extLst>
              <a:ext uri="{FF2B5EF4-FFF2-40B4-BE49-F238E27FC236}">
                <a16:creationId xmlns:a16="http://schemas.microsoft.com/office/drawing/2014/main" id="{1156FF6D-6D39-4E72-A786-5A1315F1EE7A}"/>
              </a:ext>
            </a:extLst>
          </p:cNvPr>
          <p:cNvPicPr>
            <a:picLocks noChangeAspect="1"/>
          </p:cNvPicPr>
          <p:nvPr/>
        </p:nvPicPr>
        <p:blipFill>
          <a:blip r:embed="rId2"/>
          <a:stretch>
            <a:fillRect/>
          </a:stretch>
        </p:blipFill>
        <p:spPr>
          <a:xfrm>
            <a:off x="1826970" y="330077"/>
            <a:ext cx="8324850" cy="5476875"/>
          </a:xfrm>
          <a:prstGeom prst="rect">
            <a:avLst/>
          </a:prstGeom>
          <a:ln w="3175">
            <a:solidFill>
              <a:schemeClr val="tx1">
                <a:lumMod val="50000"/>
              </a:schemeClr>
            </a:solidFill>
          </a:ln>
        </p:spPr>
      </p:pic>
    </p:spTree>
    <p:extLst>
      <p:ext uri="{BB962C8B-B14F-4D97-AF65-F5344CB8AC3E}">
        <p14:creationId xmlns:p14="http://schemas.microsoft.com/office/powerpoint/2010/main" val="4180010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left to right: 'The Back I', 1908-09, 'The Back II', 1913, 'The Back III' 1916, 'The Back IV', c. 1931, all bronze, Museum of Modern Art (New York City)  All are around 6’3” – not conceived as a series by Matisse.</a:t>
            </a:r>
          </a:p>
        </p:txBody>
      </p:sp>
      <p:pic>
        <p:nvPicPr>
          <p:cNvPr id="41987" name="Picture 2" descr="http://upload.wikimedia.org/wikipedia/en/0/07/Matisse_-_left_to_right_%27The_Back_I%27%2C_1908-09%2C_%27The_Back_II%27%2C_1913%2C_%27The_Back_III%27_1916%2C_%27The_Back_IV%27%2C_c._1931%2C_bronze%2C_Museum_of_Modern_Art_%28New_York_City%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3" y="1504950"/>
            <a:ext cx="9101229" cy="352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ChangeArrowheads="1"/>
          </p:cNvSpPr>
          <p:nvPr/>
        </p:nvSpPr>
        <p:spPr bwMode="auto">
          <a:xfrm>
            <a:off x="2952750" y="5029205"/>
            <a:ext cx="6343650"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"Fit your parts into one another and build up your figure as a carpenter does a house. Everything must be constructed—built up of parts that make a unit; a tree like a human body, a human body like a cathedral.“</a:t>
            </a:r>
          </a:p>
          <a:p>
            <a:pPr algn="r" eaLnBrk="1" fontAlgn="base" hangingPunct="1">
              <a:spcBef>
                <a:spcPct val="0"/>
              </a:spcBef>
              <a:spcAft>
                <a:spcPct val="0"/>
              </a:spcAft>
            </a:pPr>
            <a:r>
              <a:rPr lang="en-US" altLang="en-US" sz="1350" dirty="0">
                <a:solidFill>
                  <a:srgbClr val="FFFFFF"/>
                </a:solidFill>
                <a:latin typeface="Verdana" panose="020B0604030504040204" pitchFamily="34" charset="0"/>
                <a:ea typeface="Verdana" panose="020B0604030504040204" pitchFamily="34" charset="0"/>
                <a:cs typeface="Verdana" panose="020B0604030504040204" pitchFamily="34" charset="0"/>
              </a:rPr>
              <a:t>Matisse </a:t>
            </a:r>
          </a:p>
        </p:txBody>
      </p:sp>
    </p:spTree>
    <p:extLst>
      <p:ext uri="{BB962C8B-B14F-4D97-AF65-F5344CB8AC3E}">
        <p14:creationId xmlns:p14="http://schemas.microsoft.com/office/powerpoint/2010/main" val="34226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9131" y="66675"/>
            <a:ext cx="11491546" cy="1288847"/>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(left) </a:t>
            </a:r>
            <a:r>
              <a:rPr lang="en-US" altLang="en-US" sz="1600" b="1" dirty="0">
                <a:latin typeface="Verdana" panose="020B0604030504040204" pitchFamily="34" charset="0"/>
                <a:ea typeface="Verdana" panose="020B0604030504040204" pitchFamily="34" charset="0"/>
                <a:cs typeface="Verdana" panose="020B0604030504040204" pitchFamily="34" charset="0"/>
              </a:rPr>
              <a:t>Henri</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a:latin typeface="Verdana" panose="020B0604030504040204" pitchFamily="34" charset="0"/>
                <a:ea typeface="Verdana" panose="020B0604030504040204" pitchFamily="34" charset="0"/>
                <a:cs typeface="Verdana" panose="020B0604030504040204" pitchFamily="34" charset="0"/>
              </a:rPr>
              <a:t>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Nude in Studio</a:t>
            </a:r>
            <a:r>
              <a:rPr lang="en-US" altLang="en-US" sz="1600" dirty="0">
                <a:latin typeface="Verdana" panose="020B0604030504040204" pitchFamily="34" charset="0"/>
                <a:ea typeface="Verdana" panose="020B0604030504040204" pitchFamily="34" charset="0"/>
                <a:cs typeface="Verdana" panose="020B0604030504040204" pitchFamily="34" charset="0"/>
              </a:rPr>
              <a:t>, 1899 (this early experimental painting was derived from Impressionism and Pointillism/Neo-Impressionism)</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(center) </a:t>
            </a:r>
            <a:r>
              <a:rPr lang="en-US" altLang="en-US" sz="1600" b="1" dirty="0" err="1">
                <a:latin typeface="Verdana" panose="020B0604030504040204" pitchFamily="34" charset="0"/>
                <a:ea typeface="Verdana" panose="020B0604030504040204" pitchFamily="34" charset="0"/>
                <a:cs typeface="Verdana" panose="020B0604030504040204" pitchFamily="34" charset="0"/>
              </a:rPr>
              <a:t>Auguste</a:t>
            </a:r>
            <a:r>
              <a:rPr lang="en-US" altLang="en-US" sz="1600" b="1" dirty="0">
                <a:latin typeface="Verdana" panose="020B0604030504040204" pitchFamily="34" charset="0"/>
                <a:ea typeface="Verdana" panose="020B0604030504040204" pitchFamily="34" charset="0"/>
                <a:cs typeface="Verdana" panose="020B0604030504040204" pitchFamily="34" charset="0"/>
              </a:rPr>
              <a:t> Renoir</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Nude in the Sunlight,</a:t>
            </a:r>
            <a:r>
              <a:rPr lang="en-US" altLang="en-US" sz="1600" dirty="0">
                <a:latin typeface="Verdana" panose="020B0604030504040204" pitchFamily="34" charset="0"/>
                <a:ea typeface="Verdana" panose="020B0604030504040204" pitchFamily="34" charset="0"/>
                <a:cs typeface="Verdana" panose="020B0604030504040204" pitchFamily="34" charset="0"/>
              </a:rPr>
              <a:t> 1876 (Impressionist)</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Georges Seurat</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Standing Model (Study for Les </a:t>
            </a:r>
            <a:r>
              <a:rPr lang="en-US" altLang="en-US" sz="1600" i="1" dirty="0" err="1">
                <a:latin typeface="Verdana" panose="020B0604030504040204" pitchFamily="34" charset="0"/>
                <a:ea typeface="Verdana" panose="020B0604030504040204" pitchFamily="34" charset="0"/>
                <a:cs typeface="Verdana" panose="020B0604030504040204" pitchFamily="34" charset="0"/>
              </a:rPr>
              <a:t>Poseuses</a:t>
            </a:r>
            <a:r>
              <a:rPr lang="en-US" altLang="en-US" sz="1600" i="1" dirty="0">
                <a:latin typeface="Verdana" panose="020B0604030504040204" pitchFamily="34" charset="0"/>
                <a:ea typeface="Verdana" panose="020B0604030504040204" pitchFamily="34" charset="0"/>
                <a:cs typeface="Verdana" panose="020B0604030504040204" pitchFamily="34" charset="0"/>
              </a:rPr>
              <a:t>),</a:t>
            </a:r>
            <a:r>
              <a:rPr lang="en-US" altLang="en-US" sz="1600" dirty="0">
                <a:latin typeface="Verdana" panose="020B0604030504040204" pitchFamily="34" charset="0"/>
                <a:ea typeface="Verdana" panose="020B0604030504040204" pitchFamily="34" charset="0"/>
                <a:cs typeface="Verdana" panose="020B0604030504040204" pitchFamily="34" charset="0"/>
              </a:rPr>
              <a:t>1886-87 (Pointillist/Neo-Impressionist)</a:t>
            </a:r>
          </a:p>
        </p:txBody>
      </p:sp>
      <p:pic>
        <p:nvPicPr>
          <p:cNvPr id="16387" name="Picture 4" descr="matisse_nude_in_studio_18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23" y="1355522"/>
            <a:ext cx="4106568" cy="531308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6" descr="renoir_nude-sunlight"/>
          <p:cNvPicPr>
            <a:picLocks noChangeAspect="1" noChangeArrowheads="1"/>
          </p:cNvPicPr>
          <p:nvPr/>
        </p:nvPicPr>
        <p:blipFill>
          <a:blip r:embed="rId3">
            <a:lum bright="10000" contrast="18000"/>
            <a:extLst>
              <a:ext uri="{28A0092B-C50C-407E-A947-70E740481C1C}">
                <a14:useLocalDpi xmlns:a14="http://schemas.microsoft.com/office/drawing/2010/main" val="0"/>
              </a:ext>
            </a:extLst>
          </a:blip>
          <a:srcRect/>
          <a:stretch>
            <a:fillRect/>
          </a:stretch>
        </p:blipFill>
        <p:spPr bwMode="auto">
          <a:xfrm>
            <a:off x="5183651" y="1714442"/>
            <a:ext cx="2562123" cy="330596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6389" name="Text Box 10"/>
          <p:cNvSpPr txBox="1">
            <a:spLocks noChangeArrowheads="1"/>
          </p:cNvSpPr>
          <p:nvPr/>
        </p:nvSpPr>
        <p:spPr bwMode="auto">
          <a:xfrm>
            <a:off x="10042751" y="4768584"/>
            <a:ext cx="2027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dirty="0">
                <a:solidFill>
                  <a:srgbClr val="FFFFFF"/>
                </a:solidFill>
                <a:latin typeface="Verdana" panose="020B0604030504040204" pitchFamily="34" charset="0"/>
              </a:rPr>
              <a:t>Detail of </a:t>
            </a:r>
            <a:r>
              <a:rPr lang="en-US" altLang="en-US" sz="1400" i="1" dirty="0">
                <a:solidFill>
                  <a:srgbClr val="FFFFFF"/>
                </a:solidFill>
                <a:latin typeface="Verdana" panose="020B0604030504040204" pitchFamily="34" charset="0"/>
              </a:rPr>
              <a:t>Standing Model </a:t>
            </a:r>
            <a:r>
              <a:rPr lang="en-US" altLang="en-US" sz="1400" dirty="0">
                <a:solidFill>
                  <a:srgbClr val="FFFFFF"/>
                </a:solidFill>
                <a:latin typeface="Verdana" panose="020B0604030504040204" pitchFamily="34" charset="0"/>
              </a:rPr>
              <a:t>showing Seurat’s Pointillist application of paint</a:t>
            </a:r>
          </a:p>
        </p:txBody>
      </p:sp>
      <p:pic>
        <p:nvPicPr>
          <p:cNvPr id="16390" name="Picture 11" descr="seurat_standingModel_studyForLesPoseuses_1886_87_oilOnWood_MuseedOrs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9021" y="1710699"/>
            <a:ext cx="2123730" cy="330970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12" descr="seurat_standingModel_studyForLesPoseuses_1886_87_oilOnWood_MuseedOrsay"/>
          <p:cNvPicPr>
            <a:picLocks noChangeAspect="1" noChangeArrowheads="1"/>
          </p:cNvPicPr>
          <p:nvPr/>
        </p:nvPicPr>
        <p:blipFill>
          <a:blip r:embed="rId4">
            <a:extLst>
              <a:ext uri="{28A0092B-C50C-407E-A947-70E740481C1C}">
                <a14:useLocalDpi xmlns:a14="http://schemas.microsoft.com/office/drawing/2010/main" val="0"/>
              </a:ext>
            </a:extLst>
          </a:blip>
          <a:srcRect l="59288" t="30418" r="22530" b="50951"/>
          <a:stretch>
            <a:fillRect/>
          </a:stretch>
        </p:blipFill>
        <p:spPr bwMode="auto">
          <a:xfrm>
            <a:off x="9762703" y="2409033"/>
            <a:ext cx="1468042" cy="234886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778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69364" y="5530362"/>
            <a:ext cx="10053271" cy="1066346"/>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Luxe</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Calme</a:t>
            </a:r>
            <a:r>
              <a:rPr lang="en-US" altLang="en-US" sz="1600" i="1" dirty="0">
                <a:latin typeface="Verdana" panose="020B0604030504040204" pitchFamily="34" charset="0"/>
                <a:ea typeface="Verdana" panose="020B0604030504040204" pitchFamily="34" charset="0"/>
                <a:cs typeface="Verdana" panose="020B0604030504040204" pitchFamily="34" charset="0"/>
              </a:rPr>
              <a:t> et </a:t>
            </a:r>
            <a:r>
              <a:rPr lang="en-US" altLang="en-US" sz="1600" i="1" dirty="0" err="1">
                <a:latin typeface="Verdana" panose="020B0604030504040204" pitchFamily="34" charset="0"/>
                <a:ea typeface="Verdana" panose="020B0604030504040204" pitchFamily="34" charset="0"/>
                <a:cs typeface="Verdana" panose="020B0604030504040204" pitchFamily="34" charset="0"/>
              </a:rPr>
              <a:t>Volupté</a:t>
            </a:r>
            <a:r>
              <a:rPr lang="en-US" altLang="en-US" sz="1600" dirty="0">
                <a:latin typeface="Verdana" panose="020B0604030504040204" pitchFamily="34" charset="0"/>
                <a:ea typeface="Verdana" panose="020B0604030504040204" pitchFamily="34" charset="0"/>
                <a:cs typeface="Verdana" panose="020B0604030504040204" pitchFamily="34" charset="0"/>
              </a:rPr>
              <a:t>, 1904-5, oil on canvas, 38½ x 46½ inches, </a:t>
            </a:r>
            <a:r>
              <a:rPr lang="en-US" altLang="en-US" sz="1600" dirty="0" err="1">
                <a:latin typeface="Verdana" panose="020B0604030504040204" pitchFamily="34" charset="0"/>
                <a:ea typeface="Verdana" panose="020B0604030504040204" pitchFamily="34" charset="0"/>
                <a:cs typeface="Verdana" panose="020B0604030504040204" pitchFamily="34" charset="0"/>
              </a:rPr>
              <a:t>Musee</a:t>
            </a:r>
            <a:r>
              <a:rPr lang="en-US" altLang="en-US" sz="1600" dirty="0">
                <a:latin typeface="Verdana" panose="020B0604030504040204" pitchFamily="34" charset="0"/>
                <a:ea typeface="Verdana" panose="020B0604030504040204" pitchFamily="34" charset="0"/>
                <a:cs typeface="Verdana" panose="020B0604030504040204" pitchFamily="34" charset="0"/>
              </a:rPr>
              <a:t> d'Orsay, Paris</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The title is a line from Charles Baudelaire’s poem, </a:t>
            </a:r>
            <a:r>
              <a:rPr lang="en-US" altLang="en-US" sz="1600" i="1" dirty="0">
                <a:latin typeface="Verdana" panose="020B0604030504040204" pitchFamily="34" charset="0"/>
                <a:ea typeface="Verdana" panose="020B0604030504040204" pitchFamily="34" charset="0"/>
                <a:cs typeface="Verdana" panose="020B0604030504040204" pitchFamily="34" charset="0"/>
              </a:rPr>
              <a:t>Invitation to the Voyage</a:t>
            </a:r>
          </a:p>
        </p:txBody>
      </p:sp>
      <p:pic>
        <p:nvPicPr>
          <p:cNvPr id="20483" name="Picture 12" descr="matisse2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3" y="261292"/>
            <a:ext cx="6200775" cy="508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79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698841" y="5691248"/>
            <a:ext cx="6172200" cy="571500"/>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Luxe</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Calme</a:t>
            </a:r>
            <a:r>
              <a:rPr lang="en-US" altLang="en-US" sz="1600" i="1" dirty="0">
                <a:latin typeface="Verdana" panose="020B0604030504040204" pitchFamily="34" charset="0"/>
                <a:ea typeface="Verdana" panose="020B0604030504040204" pitchFamily="34" charset="0"/>
                <a:cs typeface="Verdana" panose="020B0604030504040204" pitchFamily="34" charset="0"/>
              </a:rPr>
              <a:t> et </a:t>
            </a:r>
            <a:r>
              <a:rPr lang="en-US" altLang="en-US" sz="1600" i="1" dirty="0" err="1">
                <a:latin typeface="Verdana" panose="020B0604030504040204" pitchFamily="34" charset="0"/>
                <a:ea typeface="Verdana" panose="020B0604030504040204" pitchFamily="34" charset="0"/>
                <a:cs typeface="Verdana" panose="020B0604030504040204" pitchFamily="34" charset="0"/>
              </a:rPr>
              <a:t>Volupté</a:t>
            </a:r>
            <a:r>
              <a:rPr lang="en-US" altLang="en-US" sz="1600" dirty="0">
                <a:latin typeface="Verdana" panose="020B0604030504040204" pitchFamily="34" charset="0"/>
                <a:ea typeface="Verdana" panose="020B0604030504040204" pitchFamily="34" charset="0"/>
                <a:cs typeface="Verdana" panose="020B0604030504040204" pitchFamily="34" charset="0"/>
              </a:rPr>
              <a:t>, 1904-5</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 (right) </a:t>
            </a:r>
            <a:r>
              <a:rPr lang="en-US" altLang="en-US" sz="1600" b="1" dirty="0">
                <a:latin typeface="Verdana" panose="020B0604030504040204" pitchFamily="34" charset="0"/>
                <a:ea typeface="Verdana" panose="020B0604030504040204" pitchFamily="34" charset="0"/>
                <a:cs typeface="Verdana" panose="020B0604030504040204" pitchFamily="34" charset="0"/>
              </a:rPr>
              <a:t>Paul Signac</a:t>
            </a:r>
            <a:r>
              <a:rPr lang="en-US" altLang="en-US" sz="1600" dirty="0">
                <a:latin typeface="Verdana" panose="020B0604030504040204" pitchFamily="34" charset="0"/>
                <a:ea typeface="Verdana" panose="020B0604030504040204" pitchFamily="34" charset="0"/>
                <a:cs typeface="Verdana" panose="020B0604030504040204" pitchFamily="34" charset="0"/>
              </a:rPr>
              <a:t>,</a:t>
            </a:r>
            <a:r>
              <a:rPr lang="en-US" altLang="en-US" sz="1600" i="1" dirty="0">
                <a:latin typeface="Verdana" panose="020B0604030504040204" pitchFamily="34" charset="0"/>
                <a:ea typeface="Verdana" panose="020B0604030504040204" pitchFamily="34" charset="0"/>
                <a:cs typeface="Verdana" panose="020B0604030504040204" pitchFamily="34" charset="0"/>
              </a:rPr>
              <a:t> The Jetty at Cassis, Opus 198</a:t>
            </a:r>
            <a:r>
              <a:rPr lang="en-US" altLang="en-US" sz="1600" dirty="0">
                <a:latin typeface="Verdana" panose="020B0604030504040204" pitchFamily="34" charset="0"/>
                <a:ea typeface="Verdana" panose="020B0604030504040204" pitchFamily="34" charset="0"/>
                <a:cs typeface="Verdana" panose="020B0604030504040204" pitchFamily="34" charset="0"/>
              </a:rPr>
              <a:t>, 1889</a:t>
            </a:r>
          </a:p>
        </p:txBody>
      </p:sp>
      <p:pic>
        <p:nvPicPr>
          <p:cNvPr id="21507" name="Picture 4" descr="Paul_Signac_-_The_Jetty_at_Cassis,_Opus_1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2368" y="1324175"/>
            <a:ext cx="5207778" cy="359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matisse2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55" y="706607"/>
            <a:ext cx="5511468" cy="45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50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06647" y="152550"/>
            <a:ext cx="10768375" cy="137731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Titian (or Giorgione)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Concert </a:t>
            </a:r>
            <a:r>
              <a:rPr lang="en-US" altLang="en-US" sz="1600" i="1" dirty="0" err="1">
                <a:latin typeface="Verdana" panose="020B0604030504040204" pitchFamily="34" charset="0"/>
                <a:ea typeface="Verdana" panose="020B0604030504040204" pitchFamily="34" charset="0"/>
                <a:cs typeface="Verdana" panose="020B0604030504040204" pitchFamily="34" charset="0"/>
              </a:rPr>
              <a:t>Champêtre</a:t>
            </a:r>
            <a:r>
              <a:rPr lang="en-US" altLang="en-US" sz="1600" dirty="0">
                <a:latin typeface="Verdana" panose="020B0604030504040204" pitchFamily="34" charset="0"/>
                <a:ea typeface="Verdana" panose="020B0604030504040204" pitchFamily="34" charset="0"/>
                <a:cs typeface="Verdana" panose="020B0604030504040204" pitchFamily="34" charset="0"/>
              </a:rPr>
              <a:t>, 1509 (top left);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Edouard </a:t>
            </a:r>
            <a:r>
              <a:rPr lang="en-US" altLang="en-US" sz="1600" b="1" dirty="0">
                <a:latin typeface="Verdana" panose="020B0604030504040204" pitchFamily="34" charset="0"/>
                <a:ea typeface="Verdana" panose="020B0604030504040204" pitchFamily="34" charset="0"/>
                <a:cs typeface="Verdana" panose="020B0604030504040204" pitchFamily="34" charset="0"/>
              </a:rPr>
              <a:t>Manet</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Déjeuner sur </a:t>
            </a:r>
            <a:r>
              <a:rPr lang="en-US" altLang="en-US" sz="1600" i="1" dirty="0" err="1">
                <a:latin typeface="Verdana" panose="020B0604030504040204" pitchFamily="34" charset="0"/>
                <a:ea typeface="Verdana" panose="020B0604030504040204" pitchFamily="34" charset="0"/>
                <a:cs typeface="Verdana" panose="020B0604030504040204" pitchFamily="34" charset="0"/>
              </a:rPr>
              <a:t>L’Herbe</a:t>
            </a:r>
            <a:r>
              <a:rPr lang="en-US" altLang="en-US" sz="1600" dirty="0">
                <a:latin typeface="Verdana" panose="020B0604030504040204" pitchFamily="34" charset="0"/>
                <a:ea typeface="Verdana" panose="020B0604030504040204" pitchFamily="34" charset="0"/>
                <a:cs typeface="Verdana" panose="020B0604030504040204" pitchFamily="34" charset="0"/>
              </a:rPr>
              <a:t>, 1863 (bottom left);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Paul </a:t>
            </a:r>
            <a:r>
              <a:rPr lang="en-US" altLang="en-US" sz="1600" b="1" dirty="0">
                <a:latin typeface="Verdana" panose="020B0604030504040204" pitchFamily="34" charset="0"/>
                <a:ea typeface="Verdana" panose="020B0604030504040204" pitchFamily="34" charset="0"/>
                <a:cs typeface="Verdana" panose="020B0604030504040204" pitchFamily="34" charset="0"/>
              </a:rPr>
              <a:t>Cézanne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Three Bathers, 1879-82, </a:t>
            </a:r>
            <a:r>
              <a:rPr lang="en-US" altLang="en-US" sz="1600" dirty="0">
                <a:latin typeface="Verdana" panose="020B0604030504040204" pitchFamily="34" charset="0"/>
                <a:ea typeface="Verdana" panose="020B0604030504040204" pitchFamily="34" charset="0"/>
                <a:cs typeface="Verdana" panose="020B0604030504040204" pitchFamily="34" charset="0"/>
              </a:rPr>
              <a:t>(right) purchased by Matisse in 1899</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Western tradition of nudes in a landscape: Eden - prelapsarian</a:t>
            </a:r>
          </a:p>
        </p:txBody>
      </p:sp>
      <p:pic>
        <p:nvPicPr>
          <p:cNvPr id="22531" name="Picture 4" descr="titian_concert_champetre_1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96" y="1597389"/>
            <a:ext cx="2834478" cy="214196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5" descr="manetDejeunerSurLher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47" y="3991105"/>
            <a:ext cx="2828926" cy="223788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8" descr="matisse_luxe_calme_19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677" y="1882839"/>
            <a:ext cx="4855024" cy="39662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4" name="Picture 9" descr="cezanne_3bathers_matisse_1879_82"/>
          <p:cNvPicPr>
            <a:picLocks noGrp="1" noChangeAspect="1" noChangeArrowheads="1"/>
          </p:cNvPicPr>
          <p:nvPr>
            <p:ph type="body" idx="1"/>
          </p:nvPr>
        </p:nvPicPr>
        <p:blipFill>
          <a:blip r:embed="rId5" cstate="print">
            <a:extLst>
              <a:ext uri="{28A0092B-C50C-407E-A947-70E740481C1C}">
                <a14:useLocalDpi xmlns:a14="http://schemas.microsoft.com/office/drawing/2010/main" val="0"/>
              </a:ext>
            </a:extLst>
          </a:blip>
          <a:srcRect/>
          <a:stretch>
            <a:fillRect/>
          </a:stretch>
        </p:blipFill>
        <p:spPr>
          <a:xfrm>
            <a:off x="8764305" y="1597389"/>
            <a:ext cx="2507273" cy="2487629"/>
          </a:xfrm>
          <a:noFill/>
          <a:ln>
            <a:solidFill>
              <a:schemeClr val="tx2"/>
            </a:solidFill>
            <a:miter lim="800000"/>
            <a:headEnd/>
            <a:tailEnd/>
          </a:ln>
        </p:spPr>
      </p:pic>
    </p:spTree>
    <p:extLst>
      <p:ext uri="{BB962C8B-B14F-4D97-AF65-F5344CB8AC3E}">
        <p14:creationId xmlns:p14="http://schemas.microsoft.com/office/powerpoint/2010/main" val="420527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85955" y="394694"/>
            <a:ext cx="8505825" cy="879872"/>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Rousseau</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Dream,</a:t>
            </a:r>
            <a:r>
              <a:rPr lang="en-US" altLang="en-US" sz="1600" dirty="0">
                <a:latin typeface="Verdana" panose="020B0604030504040204" pitchFamily="34" charset="0"/>
                <a:ea typeface="Verdana" panose="020B0604030504040204" pitchFamily="34" charset="0"/>
                <a:cs typeface="Verdana" panose="020B0604030504040204" pitchFamily="34" charset="0"/>
              </a:rPr>
              <a:t> 1910, 6' 8" x 9' 9“, MoMA NYC</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Rousseau</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Portrait of a Woman</a:t>
            </a:r>
            <a:r>
              <a:rPr lang="en-US" altLang="en-US" sz="1600" dirty="0">
                <a:latin typeface="Verdana" panose="020B0604030504040204" pitchFamily="34" charset="0"/>
                <a:ea typeface="Verdana" panose="020B0604030504040204" pitchFamily="34" charset="0"/>
                <a:cs typeface="Verdana" panose="020B0604030504040204" pitchFamily="34" charset="0"/>
              </a:rPr>
              <a:t>, 1895,</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(purchased by Picasso in 1908 in a Paris thrift shop)  It would be correct to call Rousseau a Symbolist or Post-Impressionist, but he was essentially a naïve, or ‘accidental’ modernist.</a:t>
            </a:r>
          </a:p>
        </p:txBody>
      </p:sp>
      <p:pic>
        <p:nvPicPr>
          <p:cNvPr id="32771" name="Picture 4" descr="Rousseau_dream_1910"/>
          <p:cNvPicPr>
            <a:picLocks noChangeAspect="1" noChangeArrowheads="1"/>
          </p:cNvPicPr>
          <p:nvPr/>
        </p:nvPicPr>
        <p:blipFill>
          <a:blip r:embed="rId2">
            <a:extLst>
              <a:ext uri="{28A0092B-C50C-407E-A947-70E740481C1C}">
                <a14:useLocalDpi xmlns:a14="http://schemas.microsoft.com/office/drawing/2010/main" val="0"/>
              </a:ext>
            </a:extLst>
          </a:blip>
          <a:srcRect b="5237"/>
          <a:stretch>
            <a:fillRect/>
          </a:stretch>
        </p:blipFill>
        <p:spPr bwMode="auto">
          <a:xfrm>
            <a:off x="2076507" y="2636035"/>
            <a:ext cx="5000573" cy="325847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2772" name="Text Box 6"/>
          <p:cNvSpPr txBox="1">
            <a:spLocks noChangeArrowheads="1"/>
          </p:cNvSpPr>
          <p:nvPr/>
        </p:nvSpPr>
        <p:spPr bwMode="auto">
          <a:xfrm>
            <a:off x="2076507" y="6209638"/>
            <a:ext cx="76637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dirty="0">
                <a:solidFill>
                  <a:srgbClr val="EAEAEA"/>
                </a:solidFill>
              </a:rPr>
              <a:t>Recommended reading:</a:t>
            </a:r>
            <a:r>
              <a:rPr lang="en-US" altLang="en-US" sz="1400" i="1" dirty="0">
                <a:solidFill>
                  <a:srgbClr val="EAEAEA"/>
                </a:solidFill>
              </a:rPr>
              <a:t> The Banquet Years: The Arts in France:1885-1918</a:t>
            </a:r>
            <a:r>
              <a:rPr lang="en-US" altLang="en-US" sz="1400" dirty="0">
                <a:solidFill>
                  <a:srgbClr val="EAEAEA"/>
                </a:solidFill>
              </a:rPr>
              <a:t> by Roger Shattuck</a:t>
            </a:r>
          </a:p>
        </p:txBody>
      </p:sp>
      <p:pic>
        <p:nvPicPr>
          <p:cNvPr id="32773" name="Picture 7" descr="rousseau_portraitOfAwoman_189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6" y="2685926"/>
            <a:ext cx="2038349" cy="315869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2774" name="Rectangle 7"/>
          <p:cNvSpPr>
            <a:spLocks noChangeArrowheads="1"/>
          </p:cNvSpPr>
          <p:nvPr/>
        </p:nvSpPr>
        <p:spPr bwMode="auto">
          <a:xfrm>
            <a:off x="2181108" y="1539805"/>
            <a:ext cx="7258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dirty="0">
                <a:solidFill>
                  <a:srgbClr val="FFFFFF"/>
                </a:solidFill>
              </a:rPr>
              <a:t>He made frequent visits to the Paris botanical gardens: "When I go into the glass houses and I see the strange plants of exotic lands, it seems to me that I enter into a dream."</a:t>
            </a:r>
          </a:p>
        </p:txBody>
      </p:sp>
    </p:spTree>
    <p:extLst>
      <p:ext uri="{BB962C8B-B14F-4D97-AF65-F5344CB8AC3E}">
        <p14:creationId xmlns:p14="http://schemas.microsoft.com/office/powerpoint/2010/main" val="174781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38375" y="4581526"/>
            <a:ext cx="2686050" cy="1794272"/>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Woman with a Hat (Madame Matisse)</a:t>
            </a:r>
            <a:r>
              <a:rPr lang="en-US" altLang="en-US" sz="1600" dirty="0">
                <a:latin typeface="Verdana" panose="020B0604030504040204" pitchFamily="34" charset="0"/>
                <a:ea typeface="Verdana" panose="020B0604030504040204" pitchFamily="34" charset="0"/>
                <a:cs typeface="Verdana" panose="020B0604030504040204" pitchFamily="34" charset="0"/>
              </a:rPr>
              <a:t>, 1904-5</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San Francisco Museum of Modern Art</a:t>
            </a:r>
          </a:p>
        </p:txBody>
      </p:sp>
      <p:pic>
        <p:nvPicPr>
          <p:cNvPr id="23555" name="Picture 4" descr="matisse_woman_hat_19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026" y="465236"/>
            <a:ext cx="4164758" cy="59105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128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43119" y="4867276"/>
            <a:ext cx="10610484" cy="1895474"/>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Henri Matisse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Joy of Life, 1905-6</a:t>
            </a:r>
            <a:r>
              <a:rPr lang="en-US" altLang="en-US" sz="1600" dirty="0">
                <a:latin typeface="Verdana" panose="020B0604030504040204" pitchFamily="34" charset="0"/>
                <a:ea typeface="Verdana" panose="020B0604030504040204" pitchFamily="34" charset="0"/>
                <a:cs typeface="Verdana" panose="020B0604030504040204" pitchFamily="34" charset="0"/>
              </a:rPr>
              <a:t>, oil on canvas, 69 x 95”  The Barnes Collection, Philadelphia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i="1" dirty="0">
                <a:latin typeface="Verdana" panose="020B0604030504040204" pitchFamily="34" charset="0"/>
                <a:ea typeface="Verdana" panose="020B0604030504040204" pitchFamily="34" charset="0"/>
                <a:cs typeface="Verdana" panose="020B0604030504040204" pitchFamily="34" charset="0"/>
              </a:rPr>
            </a:br>
            <a:r>
              <a:rPr lang="en-US" altLang="en-US" sz="1400" i="1" dirty="0">
                <a:latin typeface="Verdana" panose="020B0604030504040204" pitchFamily="34" charset="0"/>
                <a:ea typeface="Verdana" panose="020B0604030504040204" pitchFamily="34" charset="0"/>
                <a:cs typeface="Verdana" panose="020B0604030504040204" pitchFamily="34" charset="0"/>
              </a:rPr>
              <a:t>“I was 35 then. Today I am 82.  I have not changed because all this time I have looked for the same things….I have attained a form filtered to its essentials, and of the object which I used to present the complexity of space, I have preserved </a:t>
            </a:r>
            <a:r>
              <a:rPr lang="en-US" altLang="en-US" sz="1400" i="1" u="sng" dirty="0">
                <a:latin typeface="Verdana" panose="020B0604030504040204" pitchFamily="34" charset="0"/>
                <a:ea typeface="Verdana" panose="020B0604030504040204" pitchFamily="34" charset="0"/>
                <a:cs typeface="Verdana" panose="020B0604030504040204" pitchFamily="34" charset="0"/>
              </a:rPr>
              <a:t>a sign which is sufficient</a:t>
            </a:r>
            <a:r>
              <a:rPr lang="en-US" altLang="en-US" sz="1400" i="1" dirty="0">
                <a:latin typeface="Verdana" panose="020B0604030504040204" pitchFamily="34" charset="0"/>
                <a:ea typeface="Verdana" panose="020B0604030504040204" pitchFamily="34" charset="0"/>
                <a:cs typeface="Verdana" panose="020B0604030504040204" pitchFamily="34" charset="0"/>
              </a:rPr>
              <a:t>, and which is necessary to make the object exist in its own form and in the totality for which I conceived it. “ </a:t>
            </a:r>
            <a:endParaRPr lang="en-US" alt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25603" name="Picture 4" descr="matisse_bonheur_vivre_19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295" y="209550"/>
            <a:ext cx="6589104" cy="47493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24005"/>
      </p:ext>
    </p:extLst>
  </p:cSld>
  <p:clrMapOvr>
    <a:masterClrMapping/>
  </p:clrMapOvr>
</p:sld>
</file>

<file path=ppt/theme/theme1.xml><?xml version="1.0" encoding="utf-8"?>
<a:theme xmlns:a="http://schemas.openxmlformats.org/drawingml/2006/main" name="Default Design">
  <a:themeElements>
    <a:clrScheme name="Default Design 14">
      <a:dk1>
        <a:srgbClr val="777777"/>
      </a:dk1>
      <a:lt1>
        <a:srgbClr val="FFFFFF"/>
      </a:lt1>
      <a:dk2>
        <a:srgbClr val="333333"/>
      </a:dk2>
      <a:lt2>
        <a:srgbClr val="EAEAEA"/>
      </a:lt2>
      <a:accent1>
        <a:srgbClr val="909082"/>
      </a:accent1>
      <a:accent2>
        <a:srgbClr val="809EA8"/>
      </a:accent2>
      <a:accent3>
        <a:srgbClr val="ADADAD"/>
      </a:accent3>
      <a:accent4>
        <a:srgbClr val="DADADA"/>
      </a:accent4>
      <a:accent5>
        <a:srgbClr val="C6C6C1"/>
      </a:accent5>
      <a:accent6>
        <a:srgbClr val="738F98"/>
      </a:accent6>
      <a:hlink>
        <a:srgbClr val="FFCC66"/>
      </a:hlink>
      <a:folHlink>
        <a:srgbClr val="E9DCB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777777"/>
        </a:dk1>
        <a:lt1>
          <a:srgbClr val="FFFFFF"/>
        </a:lt1>
        <a:dk2>
          <a:srgbClr val="4A4C42"/>
        </a:dk2>
        <a:lt2>
          <a:srgbClr val="D1D1CB"/>
        </a:lt2>
        <a:accent1>
          <a:srgbClr val="909082"/>
        </a:accent1>
        <a:accent2>
          <a:srgbClr val="809EA8"/>
        </a:accent2>
        <a:accent3>
          <a:srgbClr val="B1B2B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4">
        <a:dk1>
          <a:srgbClr val="777777"/>
        </a:dk1>
        <a:lt1>
          <a:srgbClr val="FFFFFF"/>
        </a:lt1>
        <a:dk2>
          <a:srgbClr val="333333"/>
        </a:dk2>
        <a:lt2>
          <a:srgbClr val="EAEAEA"/>
        </a:lt2>
        <a:accent1>
          <a:srgbClr val="909082"/>
        </a:accent1>
        <a:accent2>
          <a:srgbClr val="809EA8"/>
        </a:accent2>
        <a:accent3>
          <a:srgbClr val="ADADAD"/>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1336</TotalTime>
  <Words>661</Words>
  <Application>Microsoft Office PowerPoint</Application>
  <PresentationFormat>Widescreen</PresentationFormat>
  <Paragraphs>39</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Verdana</vt:lpstr>
      <vt:lpstr>Default Design</vt:lpstr>
      <vt:lpstr> Henri Matisse and Fauvism   “All artists bear the imprint of their time, but the great artists  are those in which this stamp is most deeply impressed.”   </vt:lpstr>
      <vt:lpstr>Henri Matisse, Standing Nude Model, 1892, a life study done at École des Beaux Arts as student of Adolphe-William Bouguereau</vt:lpstr>
      <vt:lpstr>(left) Henri Matisse, Nude in Studio, 1899 (this early experimental painting was derived from Impressionism and Pointillism/Neo-Impressionism) (center) Auguste Renoir, Nude in the Sunlight, 1876 (Impressionist) (right) Georges Seurat, Standing Model (Study for Les Poseuses),1886-87 (Pointillist/Neo-Impressionist)</vt:lpstr>
      <vt:lpstr>Henri Matisse,  Luxe, Calme et Volupté, 1904-5, oil on canvas, 38½ x 46½ inches, Musee d'Orsay, Paris  The title is a line from Charles Baudelaire’s poem, Invitation to the Voyage</vt:lpstr>
      <vt:lpstr>Henri Matisse,  Luxe, Calme et Volupté, 1904-5  (right) Paul Signac, The Jetty at Cassis, Opus 198, 1889</vt:lpstr>
      <vt:lpstr>Titian (or Giorgione), Concert Champêtre, 1509 (top left);  Edouard Manet, Déjeuner sur L’Herbe, 1863 (bottom left);  Paul Cézanne, Three Bathers, 1879-82, (right) purchased by Matisse in 1899  Western tradition of nudes in a landscape: Eden - prelapsarian</vt:lpstr>
      <vt:lpstr>Henri Rousseau, The Dream, 1910, 6' 8" x 9' 9“, MoMA NYC (right) Rousseau, Portrait of a Woman, 1895, (purchased by Picasso in 1908 in a Paris thrift shop)  It would be correct to call Rousseau a Symbolist or Post-Impressionist, but he was essentially a naïve, or ‘accidental’ modernist.</vt:lpstr>
      <vt:lpstr>Henri Matisse, Woman with a Hat (Madame Matisse), 1904-5 San Francisco Museum of Modern Art</vt:lpstr>
      <vt:lpstr>Henri Matisse, Joy of Life, 1905-6, oil on canvas, 69 x 95”  The Barnes Collection, Philadelphia   “I was 35 then. Today I am 82.  I have not changed because all this time I have looked for the same things….I have attained a form filtered to its essentials, and of the object which I used to present the complexity of space, I have preserved a sign which is sufficient, and which is necessary to make the object exist in its own form and in the totality for which I conceived it. “ </vt:lpstr>
      <vt:lpstr>(left) Agostino Carracci (Italian Baroque), Reciprocal Love, 1600, a source for Henri Matisse, Joy of Life, 1905-06 (below)</vt:lpstr>
      <vt:lpstr>Patrons of the avant-garde:  (left) Apartment of American siblings, Gertrude and Leo Stein, Rue de Fleurus, Paris, 1907  (right) Henri Matisse, Portrait of Sergei Shchukin, Russian patron, 1912, charcoal on paper</vt:lpstr>
      <vt:lpstr>Les Fauves  (clockwise from upper left) Matisse, Portrait of Derain, 1905; André Derain, Portrait of Vlaminck, 1905; Maurice de Vlaminck, Portrait of Derain;   André Derain, Portrait of Matisse, 1905</vt:lpstr>
      <vt:lpstr>(left) Maurice de Vlaminck (Flemish-French, 1876-1959), The Potato Pickers, 18 x 21”1905  (right) Vincent Van Gogh, Crows in a Wheatfield, 1890</vt:lpstr>
      <vt:lpstr>André Derain, London Bridge, March, 1906 (after the Salon d’Automne 1905 exhibition), one of 30 London landscapes commissioned by Parisian art dealer Ambroise Vollard. </vt:lpstr>
      <vt:lpstr>(left) Andre Derain, Crouching Man, 1907, stone, 13 x 11” FAUVE (center) Constantin Brancusi, The Kiss, 1908, stone  (right) Anonymous, Fang figure from Gabon, Africa (French Africa), brought to Paris in the 19th century. PRIMITIVISM</vt:lpstr>
      <vt:lpstr>Henri Matisse, Blue Nude: Souvenir of Biskra, 1907, oil on canvas, 36 x 55“ Baltimore Museum of Art.   Matisse travelled to Algeria in 1906. This is one of 13 works by Matisse exhibited in the Armory Show in New York, Chicago and Boston in 1913 </vt:lpstr>
      <vt:lpstr>PowerPoint Presentation</vt:lpstr>
      <vt:lpstr>Yorozu Tetsugoro, Nude Beauty, oil on canvas, 1911 Henri Matisse, Blue Nude,  1907</vt:lpstr>
      <vt:lpstr>(L-R) Henri Matisse, Le Luxe study, charcoal on paper mounted on canvas, 1907, Pompidou Center; Paris. Le Luxe 1, oil on canvas (center), State Museum, Copenhagen; and (right) Le Luxe II, 1907-08, distemper on canvas, Pompidou Center, Paris. All three are around 82 x 55”  What is the difference? What was Matisse seeking (according to his Notes)?</vt:lpstr>
      <vt:lpstr>Henri Matisse, a compositional study for The Dance, oil on canvas, 8' 6" x 12' 9" 1909, MoMA NYC A commission to decorate the Moscow palace of Russian merchant, Sergei Shchukin. Matisse painted a pair of paintings: The Dance and Music.</vt:lpstr>
      <vt:lpstr>Henri Matisse, The Dance, 1910, the Hermitage, St. Petersburg</vt:lpstr>
      <vt:lpstr>Henri Matisse, left to right: 'The Back I', 1908-09, 'The Back II', 1913, 'The Back III' 1916, 'The Back IV', c. 1931, all bronze, Museum of Modern Art (New York City)  All are around 6’3” – not conceived as a series by Matisse.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Henri Matisse and Fauvism   “All artists bear the imprint of their time, but the great artists  are those in which this stamp is most deeply impressed.”</dc:title>
  <dc:creator>Elaine O'Brien</dc:creator>
  <cp:lastModifiedBy>O'Brien, Elaine</cp:lastModifiedBy>
  <cp:revision>20</cp:revision>
  <dcterms:created xsi:type="dcterms:W3CDTF">2014-09-18T17:00:45Z</dcterms:created>
  <dcterms:modified xsi:type="dcterms:W3CDTF">2019-09-17T14:37:46Z</dcterms:modified>
</cp:coreProperties>
</file>